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67" r:id="rId3"/>
    <p:sldId id="265" r:id="rId4"/>
    <p:sldId id="269" r:id="rId5"/>
    <p:sldId id="270" r:id="rId6"/>
    <p:sldId id="268" r:id="rId7"/>
    <p:sldId id="266" r:id="rId8"/>
    <p:sldId id="271" r:id="rId9"/>
    <p:sldId id="272" r:id="rId10"/>
    <p:sldId id="29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3"/>
  </p:normalViewPr>
  <p:slideViewPr>
    <p:cSldViewPr snapToGrid="0" snapToObjects="1">
      <p:cViewPr varScale="1">
        <p:scale>
          <a:sx n="100" d="100"/>
          <a:sy n="100" d="100"/>
        </p:scale>
        <p:origin x="904" y="176"/>
      </p:cViewPr>
      <p:guideLst/>
    </p:cSldViewPr>
  </p:slideViewPr>
  <p:notesTextViewPr>
    <p:cViewPr>
      <p:scale>
        <a:sx n="1" d="1"/>
        <a:sy n="1" d="1"/>
      </p:scale>
      <p:origin x="0" y="0"/>
    </p:cViewPr>
  </p:notesTextViewPr>
  <p:notesViewPr>
    <p:cSldViewPr snapToGrid="0" snapToObjects="1">
      <p:cViewPr varScale="1">
        <p:scale>
          <a:sx n="84" d="100"/>
          <a:sy n="84" d="100"/>
        </p:scale>
        <p:origin x="3960" y="19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2C5216-81D7-A244-93AA-DB73A00D713C}" type="datetimeFigureOut">
              <a:rPr lang="en-US" smtClean="0"/>
              <a:t>6/28/22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2071B5-17C0-E541-8AAC-7ABA59235132}" type="slidenum">
              <a:rPr lang="en-US" smtClean="0"/>
              <a:t>‹#›</a:t>
            </a:fld>
            <a:endParaRPr lang="en-US"/>
          </a:p>
        </p:txBody>
      </p:sp>
    </p:spTree>
    <p:extLst>
      <p:ext uri="{BB962C8B-B14F-4D97-AF65-F5344CB8AC3E}">
        <p14:creationId xmlns:p14="http://schemas.microsoft.com/office/powerpoint/2010/main" val="1438217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2071B5-17C0-E541-8AAC-7ABA59235132}" type="slidenum">
              <a:rPr lang="en-US" smtClean="0"/>
              <a:t>6</a:t>
            </a:fld>
            <a:endParaRPr lang="en-US"/>
          </a:p>
        </p:txBody>
      </p:sp>
    </p:spTree>
    <p:extLst>
      <p:ext uri="{BB962C8B-B14F-4D97-AF65-F5344CB8AC3E}">
        <p14:creationId xmlns:p14="http://schemas.microsoft.com/office/powerpoint/2010/main" val="266332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2071B5-17C0-E541-8AAC-7ABA59235132}" type="slidenum">
              <a:rPr lang="en-US" smtClean="0"/>
              <a:t>8</a:t>
            </a:fld>
            <a:endParaRPr lang="en-US"/>
          </a:p>
        </p:txBody>
      </p:sp>
    </p:spTree>
    <p:extLst>
      <p:ext uri="{BB962C8B-B14F-4D97-AF65-F5344CB8AC3E}">
        <p14:creationId xmlns:p14="http://schemas.microsoft.com/office/powerpoint/2010/main" val="2716273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92071B5-17C0-E541-8AAC-7ABA59235132}" type="slidenum">
              <a:rPr lang="en-US" smtClean="0"/>
              <a:t>9</a:t>
            </a:fld>
            <a:endParaRPr lang="en-US"/>
          </a:p>
        </p:txBody>
      </p:sp>
    </p:spTree>
    <p:extLst>
      <p:ext uri="{BB962C8B-B14F-4D97-AF65-F5344CB8AC3E}">
        <p14:creationId xmlns:p14="http://schemas.microsoft.com/office/powerpoint/2010/main" val="1208644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D827D-43FD-0465-EDF1-CCB965DCF0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4C7F64-7E45-BBB0-26B1-8B89ECF7F2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92191F-EA9C-DE4D-AF00-2DF315409F4E}"/>
              </a:ext>
            </a:extLst>
          </p:cNvPr>
          <p:cNvSpPr>
            <a:spLocks noGrp="1"/>
          </p:cNvSpPr>
          <p:nvPr>
            <p:ph type="dt" sz="half" idx="10"/>
          </p:nvPr>
        </p:nvSpPr>
        <p:spPr/>
        <p:txBody>
          <a:bodyPr/>
          <a:lstStyle/>
          <a:p>
            <a:fld id="{D1EDCD37-9AEA-9C44-A365-3CE76D8239B8}" type="datetime1">
              <a:rPr lang="en-PH" smtClean="0"/>
              <a:t>6/28/22</a:t>
            </a:fld>
            <a:endParaRPr lang="en-US"/>
          </a:p>
        </p:txBody>
      </p:sp>
      <p:sp>
        <p:nvSpPr>
          <p:cNvPr id="5" name="Footer Placeholder 4">
            <a:extLst>
              <a:ext uri="{FF2B5EF4-FFF2-40B4-BE49-F238E27FC236}">
                <a16:creationId xmlns:a16="http://schemas.microsoft.com/office/drawing/2014/main" id="{BA69D18C-190B-B085-B576-B43AADE75E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09EAAC-643C-1A40-B8C7-DCC499D3E82C}"/>
              </a:ext>
            </a:extLst>
          </p:cNvPr>
          <p:cNvSpPr>
            <a:spLocks noGrp="1"/>
          </p:cNvSpPr>
          <p:nvPr>
            <p:ph type="sldNum" sz="quarter" idx="12"/>
          </p:nvPr>
        </p:nvSpPr>
        <p:spPr/>
        <p:txBody>
          <a:bodyPr/>
          <a:lstStyle/>
          <a:p>
            <a:fld id="{C79DC42F-2A4D-6C4B-99F0-A335AABE4625}" type="slidenum">
              <a:rPr lang="en-US" smtClean="0"/>
              <a:t>‹#›</a:t>
            </a:fld>
            <a:endParaRPr lang="en-US"/>
          </a:p>
        </p:txBody>
      </p:sp>
    </p:spTree>
    <p:extLst>
      <p:ext uri="{BB962C8B-B14F-4D97-AF65-F5344CB8AC3E}">
        <p14:creationId xmlns:p14="http://schemas.microsoft.com/office/powerpoint/2010/main" val="838017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A497D-F64F-089B-F9E9-3EACA78665E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C1C9DD-4847-A0A9-266A-911499F964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3442E7-EFE4-583D-97BE-2B33B66D99AB}"/>
              </a:ext>
            </a:extLst>
          </p:cNvPr>
          <p:cNvSpPr>
            <a:spLocks noGrp="1"/>
          </p:cNvSpPr>
          <p:nvPr>
            <p:ph type="dt" sz="half" idx="10"/>
          </p:nvPr>
        </p:nvSpPr>
        <p:spPr/>
        <p:txBody>
          <a:bodyPr/>
          <a:lstStyle/>
          <a:p>
            <a:fld id="{ADDFB060-6224-FD44-B87B-A518944DD4D0}" type="datetime1">
              <a:rPr lang="en-PH" smtClean="0"/>
              <a:t>6/28/22</a:t>
            </a:fld>
            <a:endParaRPr lang="en-US"/>
          </a:p>
        </p:txBody>
      </p:sp>
      <p:sp>
        <p:nvSpPr>
          <p:cNvPr id="5" name="Footer Placeholder 4">
            <a:extLst>
              <a:ext uri="{FF2B5EF4-FFF2-40B4-BE49-F238E27FC236}">
                <a16:creationId xmlns:a16="http://schemas.microsoft.com/office/drawing/2014/main" id="{C642A64C-2246-6FB0-0671-A5B64535BF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90BACB-01C9-B3BD-0CD2-B087127524C3}"/>
              </a:ext>
            </a:extLst>
          </p:cNvPr>
          <p:cNvSpPr>
            <a:spLocks noGrp="1"/>
          </p:cNvSpPr>
          <p:nvPr>
            <p:ph type="sldNum" sz="quarter" idx="12"/>
          </p:nvPr>
        </p:nvSpPr>
        <p:spPr/>
        <p:txBody>
          <a:bodyPr/>
          <a:lstStyle/>
          <a:p>
            <a:fld id="{C79DC42F-2A4D-6C4B-99F0-A335AABE4625}" type="slidenum">
              <a:rPr lang="en-US" smtClean="0"/>
              <a:t>‹#›</a:t>
            </a:fld>
            <a:endParaRPr lang="en-US"/>
          </a:p>
        </p:txBody>
      </p:sp>
    </p:spTree>
    <p:extLst>
      <p:ext uri="{BB962C8B-B14F-4D97-AF65-F5344CB8AC3E}">
        <p14:creationId xmlns:p14="http://schemas.microsoft.com/office/powerpoint/2010/main" val="978161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A75453-661E-A9C5-D91A-F50BED93B4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BE0C7F-D9D8-4EC9-CF44-EDA0632036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BEDD8-21BA-0459-6A9E-FEA3DC96861F}"/>
              </a:ext>
            </a:extLst>
          </p:cNvPr>
          <p:cNvSpPr>
            <a:spLocks noGrp="1"/>
          </p:cNvSpPr>
          <p:nvPr>
            <p:ph type="dt" sz="half" idx="10"/>
          </p:nvPr>
        </p:nvSpPr>
        <p:spPr/>
        <p:txBody>
          <a:bodyPr/>
          <a:lstStyle/>
          <a:p>
            <a:fld id="{27A51372-862E-0F49-B16B-52D67A26E5AE}" type="datetime1">
              <a:rPr lang="en-PH" smtClean="0"/>
              <a:t>6/28/22</a:t>
            </a:fld>
            <a:endParaRPr lang="en-US"/>
          </a:p>
        </p:txBody>
      </p:sp>
      <p:sp>
        <p:nvSpPr>
          <p:cNvPr id="5" name="Footer Placeholder 4">
            <a:extLst>
              <a:ext uri="{FF2B5EF4-FFF2-40B4-BE49-F238E27FC236}">
                <a16:creationId xmlns:a16="http://schemas.microsoft.com/office/drawing/2014/main" id="{1918FC69-4479-233E-E130-340B290DEE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908712-7C21-4A42-EB53-2653FD67CC84}"/>
              </a:ext>
            </a:extLst>
          </p:cNvPr>
          <p:cNvSpPr>
            <a:spLocks noGrp="1"/>
          </p:cNvSpPr>
          <p:nvPr>
            <p:ph type="sldNum" sz="quarter" idx="12"/>
          </p:nvPr>
        </p:nvSpPr>
        <p:spPr/>
        <p:txBody>
          <a:bodyPr/>
          <a:lstStyle/>
          <a:p>
            <a:fld id="{C79DC42F-2A4D-6C4B-99F0-A335AABE4625}" type="slidenum">
              <a:rPr lang="en-US" smtClean="0"/>
              <a:t>‹#›</a:t>
            </a:fld>
            <a:endParaRPr lang="en-US"/>
          </a:p>
        </p:txBody>
      </p:sp>
    </p:spTree>
    <p:extLst>
      <p:ext uri="{BB962C8B-B14F-4D97-AF65-F5344CB8AC3E}">
        <p14:creationId xmlns:p14="http://schemas.microsoft.com/office/powerpoint/2010/main" val="3077837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19E2E-23D4-80B5-8801-7CBD6E501D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275937-50A2-9C1B-78D8-3BA416A216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CDC9D7-38AC-3D7B-70B4-631CE3C3D5DB}"/>
              </a:ext>
            </a:extLst>
          </p:cNvPr>
          <p:cNvSpPr>
            <a:spLocks noGrp="1"/>
          </p:cNvSpPr>
          <p:nvPr>
            <p:ph type="dt" sz="half" idx="10"/>
          </p:nvPr>
        </p:nvSpPr>
        <p:spPr/>
        <p:txBody>
          <a:bodyPr/>
          <a:lstStyle/>
          <a:p>
            <a:fld id="{828A358C-BCD5-B940-A143-A0530214F105}" type="datetime1">
              <a:rPr lang="en-PH" smtClean="0"/>
              <a:t>6/28/22</a:t>
            </a:fld>
            <a:endParaRPr lang="en-US"/>
          </a:p>
        </p:txBody>
      </p:sp>
      <p:sp>
        <p:nvSpPr>
          <p:cNvPr id="5" name="Footer Placeholder 4">
            <a:extLst>
              <a:ext uri="{FF2B5EF4-FFF2-40B4-BE49-F238E27FC236}">
                <a16:creationId xmlns:a16="http://schemas.microsoft.com/office/drawing/2014/main" id="{065B1BC3-E082-5675-883E-908A2C2D4C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D91F6-913B-22CC-33C5-1142B78994F8}"/>
              </a:ext>
            </a:extLst>
          </p:cNvPr>
          <p:cNvSpPr>
            <a:spLocks noGrp="1"/>
          </p:cNvSpPr>
          <p:nvPr>
            <p:ph type="sldNum" sz="quarter" idx="12"/>
          </p:nvPr>
        </p:nvSpPr>
        <p:spPr/>
        <p:txBody>
          <a:bodyPr/>
          <a:lstStyle/>
          <a:p>
            <a:fld id="{C79DC42F-2A4D-6C4B-99F0-A335AABE4625}" type="slidenum">
              <a:rPr lang="en-US" smtClean="0"/>
              <a:t>‹#›</a:t>
            </a:fld>
            <a:endParaRPr lang="en-US"/>
          </a:p>
        </p:txBody>
      </p:sp>
    </p:spTree>
    <p:extLst>
      <p:ext uri="{BB962C8B-B14F-4D97-AF65-F5344CB8AC3E}">
        <p14:creationId xmlns:p14="http://schemas.microsoft.com/office/powerpoint/2010/main" val="2070145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A2BFB-FBFA-C088-8636-E54DC84F26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E224422-9CD5-9005-CA74-EA1392EC35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64692E-D7D9-B658-185A-CCEA82284DF5}"/>
              </a:ext>
            </a:extLst>
          </p:cNvPr>
          <p:cNvSpPr>
            <a:spLocks noGrp="1"/>
          </p:cNvSpPr>
          <p:nvPr>
            <p:ph type="dt" sz="half" idx="10"/>
          </p:nvPr>
        </p:nvSpPr>
        <p:spPr/>
        <p:txBody>
          <a:bodyPr/>
          <a:lstStyle/>
          <a:p>
            <a:fld id="{A4F5D1F0-B0F0-704D-9FCA-0DC375ED250F}" type="datetime1">
              <a:rPr lang="en-PH" smtClean="0"/>
              <a:t>6/28/22</a:t>
            </a:fld>
            <a:endParaRPr lang="en-US"/>
          </a:p>
        </p:txBody>
      </p:sp>
      <p:sp>
        <p:nvSpPr>
          <p:cNvPr id="5" name="Footer Placeholder 4">
            <a:extLst>
              <a:ext uri="{FF2B5EF4-FFF2-40B4-BE49-F238E27FC236}">
                <a16:creationId xmlns:a16="http://schemas.microsoft.com/office/drawing/2014/main" id="{FD901996-6723-6048-82EA-79857BB18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979460-D42A-8F63-7CB9-6352AA0B1D1C}"/>
              </a:ext>
            </a:extLst>
          </p:cNvPr>
          <p:cNvSpPr>
            <a:spLocks noGrp="1"/>
          </p:cNvSpPr>
          <p:nvPr>
            <p:ph type="sldNum" sz="quarter" idx="12"/>
          </p:nvPr>
        </p:nvSpPr>
        <p:spPr/>
        <p:txBody>
          <a:bodyPr/>
          <a:lstStyle/>
          <a:p>
            <a:fld id="{C79DC42F-2A4D-6C4B-99F0-A335AABE4625}" type="slidenum">
              <a:rPr lang="en-US" smtClean="0"/>
              <a:t>‹#›</a:t>
            </a:fld>
            <a:endParaRPr lang="en-US"/>
          </a:p>
        </p:txBody>
      </p:sp>
    </p:spTree>
    <p:extLst>
      <p:ext uri="{BB962C8B-B14F-4D97-AF65-F5344CB8AC3E}">
        <p14:creationId xmlns:p14="http://schemas.microsoft.com/office/powerpoint/2010/main" val="3235294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C80FB-D36F-A3C1-DE7F-3B970855E6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FA9AC5A-36D7-11AA-2B23-634E600B8D3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679757-79E9-1DBB-4611-B1A83F0DA2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EC509C-ACA9-22FF-4182-D8B8F52F596C}"/>
              </a:ext>
            </a:extLst>
          </p:cNvPr>
          <p:cNvSpPr>
            <a:spLocks noGrp="1"/>
          </p:cNvSpPr>
          <p:nvPr>
            <p:ph type="dt" sz="half" idx="10"/>
          </p:nvPr>
        </p:nvSpPr>
        <p:spPr/>
        <p:txBody>
          <a:bodyPr/>
          <a:lstStyle/>
          <a:p>
            <a:fld id="{0CC57A1A-B8CA-8C41-B1E7-1941AA53F189}" type="datetime1">
              <a:rPr lang="en-PH" smtClean="0"/>
              <a:t>6/28/22</a:t>
            </a:fld>
            <a:endParaRPr lang="en-US"/>
          </a:p>
        </p:txBody>
      </p:sp>
      <p:sp>
        <p:nvSpPr>
          <p:cNvPr id="6" name="Footer Placeholder 5">
            <a:extLst>
              <a:ext uri="{FF2B5EF4-FFF2-40B4-BE49-F238E27FC236}">
                <a16:creationId xmlns:a16="http://schemas.microsoft.com/office/drawing/2014/main" id="{CB131C28-CA7B-DF33-5FCF-214C87272C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ACCC7D-3896-10B6-51B2-34AD0C659E8E}"/>
              </a:ext>
            </a:extLst>
          </p:cNvPr>
          <p:cNvSpPr>
            <a:spLocks noGrp="1"/>
          </p:cNvSpPr>
          <p:nvPr>
            <p:ph type="sldNum" sz="quarter" idx="12"/>
          </p:nvPr>
        </p:nvSpPr>
        <p:spPr/>
        <p:txBody>
          <a:bodyPr/>
          <a:lstStyle/>
          <a:p>
            <a:fld id="{C79DC42F-2A4D-6C4B-99F0-A335AABE4625}" type="slidenum">
              <a:rPr lang="en-US" smtClean="0"/>
              <a:t>‹#›</a:t>
            </a:fld>
            <a:endParaRPr lang="en-US"/>
          </a:p>
        </p:txBody>
      </p:sp>
    </p:spTree>
    <p:extLst>
      <p:ext uri="{BB962C8B-B14F-4D97-AF65-F5344CB8AC3E}">
        <p14:creationId xmlns:p14="http://schemas.microsoft.com/office/powerpoint/2010/main" val="3549322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39402-97F3-B548-34E5-F4E90A33CAF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27CD79-6525-11DE-90F4-4E531CE307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27DCEC-02F8-0610-7922-45C1E125B64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B663DF-4852-DFA7-7CB8-5227240DC7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8645743-7A3D-C792-F421-72BF8D352F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CA5392-E06F-51BA-24C9-E64CEDB4AD89}"/>
              </a:ext>
            </a:extLst>
          </p:cNvPr>
          <p:cNvSpPr>
            <a:spLocks noGrp="1"/>
          </p:cNvSpPr>
          <p:nvPr>
            <p:ph type="dt" sz="half" idx="10"/>
          </p:nvPr>
        </p:nvSpPr>
        <p:spPr/>
        <p:txBody>
          <a:bodyPr/>
          <a:lstStyle/>
          <a:p>
            <a:fld id="{CAA8EA41-9E65-864C-BCCD-0FF643BAA458}" type="datetime1">
              <a:rPr lang="en-PH" smtClean="0"/>
              <a:t>6/28/22</a:t>
            </a:fld>
            <a:endParaRPr lang="en-US"/>
          </a:p>
        </p:txBody>
      </p:sp>
      <p:sp>
        <p:nvSpPr>
          <p:cNvPr id="8" name="Footer Placeholder 7">
            <a:extLst>
              <a:ext uri="{FF2B5EF4-FFF2-40B4-BE49-F238E27FC236}">
                <a16:creationId xmlns:a16="http://schemas.microsoft.com/office/drawing/2014/main" id="{B403CE4F-D301-3BF0-AD87-047FB393F9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287815-F88B-62AE-E730-466B59A05C2E}"/>
              </a:ext>
            </a:extLst>
          </p:cNvPr>
          <p:cNvSpPr>
            <a:spLocks noGrp="1"/>
          </p:cNvSpPr>
          <p:nvPr>
            <p:ph type="sldNum" sz="quarter" idx="12"/>
          </p:nvPr>
        </p:nvSpPr>
        <p:spPr/>
        <p:txBody>
          <a:bodyPr/>
          <a:lstStyle/>
          <a:p>
            <a:fld id="{C79DC42F-2A4D-6C4B-99F0-A335AABE4625}" type="slidenum">
              <a:rPr lang="en-US" smtClean="0"/>
              <a:t>‹#›</a:t>
            </a:fld>
            <a:endParaRPr lang="en-US"/>
          </a:p>
        </p:txBody>
      </p:sp>
    </p:spTree>
    <p:extLst>
      <p:ext uri="{BB962C8B-B14F-4D97-AF65-F5344CB8AC3E}">
        <p14:creationId xmlns:p14="http://schemas.microsoft.com/office/powerpoint/2010/main" val="1837058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BE68-28C5-C68B-3306-397FEC9CDAE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2FED77-23B9-290F-51FA-51B6425A2E01}"/>
              </a:ext>
            </a:extLst>
          </p:cNvPr>
          <p:cNvSpPr>
            <a:spLocks noGrp="1"/>
          </p:cNvSpPr>
          <p:nvPr>
            <p:ph type="dt" sz="half" idx="10"/>
          </p:nvPr>
        </p:nvSpPr>
        <p:spPr/>
        <p:txBody>
          <a:bodyPr/>
          <a:lstStyle/>
          <a:p>
            <a:fld id="{321CAAD1-3DAC-4F4A-9F12-A404C0C4BE88}" type="datetime1">
              <a:rPr lang="en-PH" smtClean="0"/>
              <a:t>6/28/22</a:t>
            </a:fld>
            <a:endParaRPr lang="en-US"/>
          </a:p>
        </p:txBody>
      </p:sp>
      <p:sp>
        <p:nvSpPr>
          <p:cNvPr id="4" name="Footer Placeholder 3">
            <a:extLst>
              <a:ext uri="{FF2B5EF4-FFF2-40B4-BE49-F238E27FC236}">
                <a16:creationId xmlns:a16="http://schemas.microsoft.com/office/drawing/2014/main" id="{148E8025-4665-9B0F-1D94-C518B60C7F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3C0B91-2A18-F9E1-B186-1DA8AC55949A}"/>
              </a:ext>
            </a:extLst>
          </p:cNvPr>
          <p:cNvSpPr>
            <a:spLocks noGrp="1"/>
          </p:cNvSpPr>
          <p:nvPr>
            <p:ph type="sldNum" sz="quarter" idx="12"/>
          </p:nvPr>
        </p:nvSpPr>
        <p:spPr/>
        <p:txBody>
          <a:bodyPr/>
          <a:lstStyle/>
          <a:p>
            <a:fld id="{C79DC42F-2A4D-6C4B-99F0-A335AABE4625}" type="slidenum">
              <a:rPr lang="en-US" smtClean="0"/>
              <a:t>‹#›</a:t>
            </a:fld>
            <a:endParaRPr lang="en-US"/>
          </a:p>
        </p:txBody>
      </p:sp>
    </p:spTree>
    <p:extLst>
      <p:ext uri="{BB962C8B-B14F-4D97-AF65-F5344CB8AC3E}">
        <p14:creationId xmlns:p14="http://schemas.microsoft.com/office/powerpoint/2010/main" val="3055915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328326-5AF5-6234-5A72-5B0504AA2DDA}"/>
              </a:ext>
            </a:extLst>
          </p:cNvPr>
          <p:cNvSpPr>
            <a:spLocks noGrp="1"/>
          </p:cNvSpPr>
          <p:nvPr>
            <p:ph type="dt" sz="half" idx="10"/>
          </p:nvPr>
        </p:nvSpPr>
        <p:spPr/>
        <p:txBody>
          <a:bodyPr/>
          <a:lstStyle/>
          <a:p>
            <a:fld id="{1B9BAF8D-9F70-984D-A1E3-765781F7AC0F}" type="datetime1">
              <a:rPr lang="en-PH" smtClean="0"/>
              <a:t>6/28/22</a:t>
            </a:fld>
            <a:endParaRPr lang="en-US"/>
          </a:p>
        </p:txBody>
      </p:sp>
      <p:sp>
        <p:nvSpPr>
          <p:cNvPr id="3" name="Footer Placeholder 2">
            <a:extLst>
              <a:ext uri="{FF2B5EF4-FFF2-40B4-BE49-F238E27FC236}">
                <a16:creationId xmlns:a16="http://schemas.microsoft.com/office/drawing/2014/main" id="{DD887D72-2661-7AFD-BAB0-3CE3E0C4D3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EE43D4-BE01-DDD7-EC7D-1E222F131380}"/>
              </a:ext>
            </a:extLst>
          </p:cNvPr>
          <p:cNvSpPr>
            <a:spLocks noGrp="1"/>
          </p:cNvSpPr>
          <p:nvPr>
            <p:ph type="sldNum" sz="quarter" idx="12"/>
          </p:nvPr>
        </p:nvSpPr>
        <p:spPr/>
        <p:txBody>
          <a:bodyPr/>
          <a:lstStyle/>
          <a:p>
            <a:fld id="{C79DC42F-2A4D-6C4B-99F0-A335AABE4625}" type="slidenum">
              <a:rPr lang="en-US" smtClean="0"/>
              <a:t>‹#›</a:t>
            </a:fld>
            <a:endParaRPr lang="en-US"/>
          </a:p>
        </p:txBody>
      </p:sp>
    </p:spTree>
    <p:extLst>
      <p:ext uri="{BB962C8B-B14F-4D97-AF65-F5344CB8AC3E}">
        <p14:creationId xmlns:p14="http://schemas.microsoft.com/office/powerpoint/2010/main" val="3795503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53BFF-8F9F-8B09-D09D-27075B815A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827D6D-0E66-8D0A-4917-218454631E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0008BF6-C322-6864-E5DE-5516659F21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AAB95-5850-2C37-2752-4DB3531FE0BA}"/>
              </a:ext>
            </a:extLst>
          </p:cNvPr>
          <p:cNvSpPr>
            <a:spLocks noGrp="1"/>
          </p:cNvSpPr>
          <p:nvPr>
            <p:ph type="dt" sz="half" idx="10"/>
          </p:nvPr>
        </p:nvSpPr>
        <p:spPr/>
        <p:txBody>
          <a:bodyPr/>
          <a:lstStyle/>
          <a:p>
            <a:fld id="{084BFBFB-1752-F84E-8C31-AD77C71FF5E7}" type="datetime1">
              <a:rPr lang="en-PH" smtClean="0"/>
              <a:t>6/28/22</a:t>
            </a:fld>
            <a:endParaRPr lang="en-US"/>
          </a:p>
        </p:txBody>
      </p:sp>
      <p:sp>
        <p:nvSpPr>
          <p:cNvPr id="6" name="Footer Placeholder 5">
            <a:extLst>
              <a:ext uri="{FF2B5EF4-FFF2-40B4-BE49-F238E27FC236}">
                <a16:creationId xmlns:a16="http://schemas.microsoft.com/office/drawing/2014/main" id="{05505B7C-0C83-7A91-3FAC-1A5136C819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38F5F-0A4A-0C1D-7586-0884E359D832}"/>
              </a:ext>
            </a:extLst>
          </p:cNvPr>
          <p:cNvSpPr>
            <a:spLocks noGrp="1"/>
          </p:cNvSpPr>
          <p:nvPr>
            <p:ph type="sldNum" sz="quarter" idx="12"/>
          </p:nvPr>
        </p:nvSpPr>
        <p:spPr/>
        <p:txBody>
          <a:bodyPr/>
          <a:lstStyle/>
          <a:p>
            <a:fld id="{C79DC42F-2A4D-6C4B-99F0-A335AABE4625}" type="slidenum">
              <a:rPr lang="en-US" smtClean="0"/>
              <a:t>‹#›</a:t>
            </a:fld>
            <a:endParaRPr lang="en-US"/>
          </a:p>
        </p:txBody>
      </p:sp>
    </p:spTree>
    <p:extLst>
      <p:ext uri="{BB962C8B-B14F-4D97-AF65-F5344CB8AC3E}">
        <p14:creationId xmlns:p14="http://schemas.microsoft.com/office/powerpoint/2010/main" val="1619127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0AE9-611B-FC25-CEA8-34F95A74E3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A35FC68-1E18-96D6-2B62-52724F0EE1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1F2AAA-75A8-D069-BED6-EE1CF832F9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DD8E01-CEDC-C993-41F9-A4F219BD0785}"/>
              </a:ext>
            </a:extLst>
          </p:cNvPr>
          <p:cNvSpPr>
            <a:spLocks noGrp="1"/>
          </p:cNvSpPr>
          <p:nvPr>
            <p:ph type="dt" sz="half" idx="10"/>
          </p:nvPr>
        </p:nvSpPr>
        <p:spPr/>
        <p:txBody>
          <a:bodyPr/>
          <a:lstStyle/>
          <a:p>
            <a:fld id="{4488602A-D51C-2344-AB7E-1E4F2F2188F7}" type="datetime1">
              <a:rPr lang="en-PH" smtClean="0"/>
              <a:t>6/28/22</a:t>
            </a:fld>
            <a:endParaRPr lang="en-US"/>
          </a:p>
        </p:txBody>
      </p:sp>
      <p:sp>
        <p:nvSpPr>
          <p:cNvPr id="6" name="Footer Placeholder 5">
            <a:extLst>
              <a:ext uri="{FF2B5EF4-FFF2-40B4-BE49-F238E27FC236}">
                <a16:creationId xmlns:a16="http://schemas.microsoft.com/office/drawing/2014/main" id="{F93C30BC-5043-D417-05AA-E918DAA29C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E773B4-E0FF-5E30-51D3-17745A047BD8}"/>
              </a:ext>
            </a:extLst>
          </p:cNvPr>
          <p:cNvSpPr>
            <a:spLocks noGrp="1"/>
          </p:cNvSpPr>
          <p:nvPr>
            <p:ph type="sldNum" sz="quarter" idx="12"/>
          </p:nvPr>
        </p:nvSpPr>
        <p:spPr/>
        <p:txBody>
          <a:bodyPr/>
          <a:lstStyle/>
          <a:p>
            <a:fld id="{C79DC42F-2A4D-6C4B-99F0-A335AABE4625}" type="slidenum">
              <a:rPr lang="en-US" smtClean="0"/>
              <a:t>‹#›</a:t>
            </a:fld>
            <a:endParaRPr lang="en-US"/>
          </a:p>
        </p:txBody>
      </p:sp>
    </p:spTree>
    <p:extLst>
      <p:ext uri="{BB962C8B-B14F-4D97-AF65-F5344CB8AC3E}">
        <p14:creationId xmlns:p14="http://schemas.microsoft.com/office/powerpoint/2010/main" val="1081548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532F7A-BEB4-450C-5DF4-3EDFD041CA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63D965-0158-7874-F03C-5F9D865BBE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A7E7A0-7587-B8DA-E18E-3420EF7449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C84A62-74CA-FE45-B5EE-D1FDE29763E3}" type="datetime1">
              <a:rPr lang="en-PH" smtClean="0"/>
              <a:t>6/28/22</a:t>
            </a:fld>
            <a:endParaRPr lang="en-US"/>
          </a:p>
        </p:txBody>
      </p:sp>
      <p:sp>
        <p:nvSpPr>
          <p:cNvPr id="5" name="Footer Placeholder 4">
            <a:extLst>
              <a:ext uri="{FF2B5EF4-FFF2-40B4-BE49-F238E27FC236}">
                <a16:creationId xmlns:a16="http://schemas.microsoft.com/office/drawing/2014/main" id="{CC445642-90D5-BE35-61C2-3837DF1C00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CFE47A-3F6D-8AE7-6118-C8DCE50FA386}"/>
              </a:ext>
            </a:extLst>
          </p:cNvPr>
          <p:cNvSpPr>
            <a:spLocks noGrp="1"/>
          </p:cNvSpPr>
          <p:nvPr>
            <p:ph type="sldNum" sz="quarter" idx="4"/>
          </p:nvPr>
        </p:nvSpPr>
        <p:spPr>
          <a:xfrm>
            <a:off x="9448800" y="6492875"/>
            <a:ext cx="2743200" cy="365125"/>
          </a:xfrm>
          <a:prstGeom prst="rect">
            <a:avLst/>
          </a:prstGeom>
        </p:spPr>
        <p:txBody>
          <a:bodyPr vert="horz" lIns="91440" tIns="45720" rIns="91440" bIns="45720" rtlCol="0" anchor="ctr"/>
          <a:lstStyle>
            <a:lvl1pPr algn="r">
              <a:defRPr sz="1800">
                <a:solidFill>
                  <a:schemeClr val="bg1"/>
                </a:solidFill>
              </a:defRPr>
            </a:lvl1pPr>
          </a:lstStyle>
          <a:p>
            <a:fld id="{C79DC42F-2A4D-6C4B-99F0-A335AABE4625}" type="slidenum">
              <a:rPr lang="en-US" smtClean="0"/>
              <a:pPr/>
              <a:t>‹#›</a:t>
            </a:fld>
            <a:endParaRPr lang="en-US" dirty="0"/>
          </a:p>
        </p:txBody>
      </p:sp>
    </p:spTree>
    <p:extLst>
      <p:ext uri="{BB962C8B-B14F-4D97-AF65-F5344CB8AC3E}">
        <p14:creationId xmlns:p14="http://schemas.microsoft.com/office/powerpoint/2010/main" val="803557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jp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BA513B0-82FF-4F41-8178-885375D1C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8">
            <a:extLst>
              <a:ext uri="{FF2B5EF4-FFF2-40B4-BE49-F238E27FC236}">
                <a16:creationId xmlns:a16="http://schemas.microsoft.com/office/drawing/2014/main" id="{8A0480CF-7B13-4C70-91E7-F95C13ED62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41" r="-1" b="4990"/>
          <a:stretch/>
        </p:blipFill>
        <p:spPr bwMode="auto">
          <a:xfrm>
            <a:off x="-1" y="10"/>
            <a:ext cx="12228129" cy="466692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93DB8501-F9F2-4ACD-B56A-9019CD5006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2987478"/>
            <a:ext cx="12228128" cy="1828800"/>
            <a:chOff x="-305" y="2987478"/>
            <a:chExt cx="12188952" cy="1828800"/>
          </a:xfrm>
        </p:grpSpPr>
        <p:sp>
          <p:nvSpPr>
            <p:cNvPr id="18" name="Freeform: Shape 17">
              <a:extLst>
                <a:ext uri="{FF2B5EF4-FFF2-40B4-BE49-F238E27FC236}">
                  <a16:creationId xmlns:a16="http://schemas.microsoft.com/office/drawing/2014/main" id="{DD03A94A-ADF5-4334-86B1-DBA5F70AC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385A18E1-CBE3-4BBD-B1B7-CDBCA685E0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133EDCAA-1D6C-4710-9DA1-C7FC946D8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21" name="Freeform: Shape 20">
              <a:extLst>
                <a:ext uri="{FF2B5EF4-FFF2-40B4-BE49-F238E27FC236}">
                  <a16:creationId xmlns:a16="http://schemas.microsoft.com/office/drawing/2014/main" id="{3916FBF2-1CC9-460D-A42B-FB77E515E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sp>
        <p:nvSpPr>
          <p:cNvPr id="4" name="Title 1">
            <a:extLst>
              <a:ext uri="{FF2B5EF4-FFF2-40B4-BE49-F238E27FC236}">
                <a16:creationId xmlns:a16="http://schemas.microsoft.com/office/drawing/2014/main" id="{6AC52F16-CFB1-A1C7-3B01-8D032074B48B}"/>
              </a:ext>
            </a:extLst>
          </p:cNvPr>
          <p:cNvSpPr txBox="1">
            <a:spLocks/>
          </p:cNvSpPr>
          <p:nvPr/>
        </p:nvSpPr>
        <p:spPr>
          <a:xfrm>
            <a:off x="804672" y="4551037"/>
            <a:ext cx="5021782" cy="1965877"/>
          </a:xfrm>
          <a:prstGeom prst="rect">
            <a:avLst/>
          </a:prstGeom>
        </p:spPr>
        <p:txBody>
          <a:bodyPr vert="horz" lIns="91440" tIns="45720" rIns="91440" bIns="45720" rtlCol="0" anchor="ctr">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3600" dirty="0">
                <a:solidFill>
                  <a:schemeClr val="tx2"/>
                </a:solidFill>
              </a:rPr>
              <a:t>Activity 7: </a:t>
            </a:r>
          </a:p>
          <a:p>
            <a:pPr algn="l">
              <a:spcAft>
                <a:spcPts val="600"/>
              </a:spcAft>
            </a:pPr>
            <a:br>
              <a:rPr lang="en-US" sz="3600" dirty="0">
                <a:solidFill>
                  <a:schemeClr val="tx2"/>
                </a:solidFill>
              </a:rPr>
            </a:br>
            <a:r>
              <a:rPr lang="en-US" sz="7000" b="1" dirty="0">
                <a:ln w="0"/>
                <a:effectLst>
                  <a:outerShdw blurRad="38100" dist="19050" dir="2700000" algn="tl" rotWithShape="0">
                    <a:schemeClr val="dk1">
                      <a:alpha val="40000"/>
                    </a:schemeClr>
                  </a:outerShdw>
                </a:effectLst>
                <a:latin typeface="Arial Black" panose="020B0604020202020204" pitchFamily="34" charset="0"/>
                <a:cs typeface="Arial Black" panose="020B0604020202020204" pitchFamily="34" charset="0"/>
              </a:rPr>
              <a:t>Shape from Stereo</a:t>
            </a:r>
            <a:endParaRPr lang="en-US" sz="3600" b="1" dirty="0">
              <a:solidFill>
                <a:schemeClr val="tx2"/>
              </a:solidFill>
              <a:latin typeface="Arial Black" panose="020B0604020202020204" pitchFamily="34" charset="0"/>
              <a:cs typeface="Arial Black" panose="020B0604020202020204" pitchFamily="34" charset="0"/>
            </a:endParaRPr>
          </a:p>
        </p:txBody>
      </p:sp>
      <p:sp>
        <p:nvSpPr>
          <p:cNvPr id="5" name="Content Placeholder 2">
            <a:extLst>
              <a:ext uri="{FF2B5EF4-FFF2-40B4-BE49-F238E27FC236}">
                <a16:creationId xmlns:a16="http://schemas.microsoft.com/office/drawing/2014/main" id="{7325B3E6-2155-55C0-1366-3693C7D2C435}"/>
              </a:ext>
            </a:extLst>
          </p:cNvPr>
          <p:cNvSpPr txBox="1">
            <a:spLocks/>
          </p:cNvSpPr>
          <p:nvPr/>
        </p:nvSpPr>
        <p:spPr>
          <a:xfrm>
            <a:off x="6470247" y="4551037"/>
            <a:ext cx="4926411" cy="1965877"/>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b="1" dirty="0">
                <a:solidFill>
                  <a:schemeClr val="tx2"/>
                </a:solidFill>
                <a:latin typeface="Arial" panose="020B0604020202020204" pitchFamily="34" charset="0"/>
                <a:cs typeface="Arial" panose="020B0604020202020204" pitchFamily="34" charset="0"/>
              </a:rPr>
              <a:t>Physics 301</a:t>
            </a:r>
          </a:p>
          <a:p>
            <a:pPr algn="l"/>
            <a:r>
              <a:rPr lang="en-US" sz="1400" b="1" dirty="0">
                <a:solidFill>
                  <a:schemeClr val="tx2"/>
                </a:solidFill>
                <a:latin typeface="Arial" panose="020B0604020202020204" pitchFamily="34" charset="0"/>
                <a:cs typeface="Arial" panose="020B0604020202020204" pitchFamily="34" charset="0"/>
              </a:rPr>
              <a:t>2</a:t>
            </a:r>
            <a:r>
              <a:rPr lang="en-US" sz="1400" b="1" baseline="30000" dirty="0">
                <a:solidFill>
                  <a:schemeClr val="tx2"/>
                </a:solidFill>
                <a:latin typeface="Arial" panose="020B0604020202020204" pitchFamily="34" charset="0"/>
                <a:cs typeface="Arial" panose="020B0604020202020204" pitchFamily="34" charset="0"/>
              </a:rPr>
              <a:t>nd</a:t>
            </a:r>
            <a:r>
              <a:rPr lang="en-US" sz="1400" b="1" dirty="0">
                <a:solidFill>
                  <a:schemeClr val="tx2"/>
                </a:solidFill>
                <a:latin typeface="Arial" panose="020B0604020202020204" pitchFamily="34" charset="0"/>
                <a:cs typeface="Arial" panose="020B0604020202020204" pitchFamily="34" charset="0"/>
              </a:rPr>
              <a:t> Semester AY 2021-2022</a:t>
            </a:r>
          </a:p>
          <a:p>
            <a:pPr indent="-228600" algn="l">
              <a:buFont typeface="Arial" panose="020B0604020202020204" pitchFamily="34" charset="0"/>
              <a:buChar char="•"/>
            </a:pPr>
            <a:endParaRPr lang="en-US" sz="1400" b="1" dirty="0">
              <a:solidFill>
                <a:schemeClr val="tx2"/>
              </a:solidFill>
              <a:latin typeface="Arial" panose="020B0604020202020204" pitchFamily="34" charset="0"/>
              <a:cs typeface="Arial" panose="020B0604020202020204" pitchFamily="34" charset="0"/>
            </a:endParaRPr>
          </a:p>
          <a:p>
            <a:pPr algn="l"/>
            <a:r>
              <a:rPr lang="en-US" sz="1400" b="1" dirty="0">
                <a:solidFill>
                  <a:schemeClr val="tx2"/>
                </a:solidFill>
                <a:latin typeface="Arial" panose="020B0604020202020204" pitchFamily="34" charset="0"/>
                <a:cs typeface="Arial" panose="020B0604020202020204" pitchFamily="34" charset="0"/>
              </a:rPr>
              <a:t>Submitted by: Mark Jeremy G. Narag</a:t>
            </a:r>
          </a:p>
          <a:p>
            <a:pPr algn="l"/>
            <a:r>
              <a:rPr lang="en-US" sz="1400" b="1" dirty="0">
                <a:solidFill>
                  <a:schemeClr val="tx2"/>
                </a:solidFill>
                <a:latin typeface="Arial" panose="020B0604020202020204" pitchFamily="34" charset="0"/>
                <a:cs typeface="Arial" panose="020B0604020202020204" pitchFamily="34" charset="0"/>
              </a:rPr>
              <a:t>Student Number: 2014-64423</a:t>
            </a:r>
          </a:p>
          <a:p>
            <a:pPr algn="l"/>
            <a:r>
              <a:rPr lang="en-US" sz="1400" b="1" dirty="0">
                <a:solidFill>
                  <a:schemeClr val="tx2"/>
                </a:solidFill>
                <a:latin typeface="Arial" panose="020B0604020202020204" pitchFamily="34" charset="0"/>
                <a:cs typeface="Arial" panose="020B0604020202020204" pitchFamily="34" charset="0"/>
              </a:rPr>
              <a:t>Program: PhD Physics</a:t>
            </a:r>
          </a:p>
        </p:txBody>
      </p:sp>
      <p:sp>
        <p:nvSpPr>
          <p:cNvPr id="10" name="Slide Number Placeholder 9">
            <a:extLst>
              <a:ext uri="{FF2B5EF4-FFF2-40B4-BE49-F238E27FC236}">
                <a16:creationId xmlns:a16="http://schemas.microsoft.com/office/drawing/2014/main" id="{7027967E-1F9D-81AF-BECB-3A3E9A06A9D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C79DC42F-2A4D-6C4B-99F0-A335AABE4625}" type="slidenum">
              <a:rPr lang="en-US" sz="1200">
                <a:solidFill>
                  <a:prstClr val="black">
                    <a:tint val="75000"/>
                  </a:prstClr>
                </a:solidFill>
                <a:latin typeface="Calibri" panose="020F0502020204030204"/>
              </a:rPr>
              <a:pPr>
                <a:spcAft>
                  <a:spcPts val="600"/>
                </a:spcAft>
                <a:defRPr/>
              </a:pPr>
              <a:t>1</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1998438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B1A0E7-0BD4-1B6D-A26F-4117B9EE4F46}"/>
              </a:ext>
            </a:extLst>
          </p:cNvPr>
          <p:cNvSpPr>
            <a:spLocks noGrp="1"/>
          </p:cNvSpPr>
          <p:nvPr>
            <p:ph type="sldNum" sz="quarter" idx="12"/>
          </p:nvPr>
        </p:nvSpPr>
        <p:spPr/>
        <p:txBody>
          <a:bodyPr/>
          <a:lstStyle/>
          <a:p>
            <a:fld id="{6DF82FE7-853C-49BC-93A8-CDCCD4D88F37}" type="slidenum">
              <a:rPr lang="en-US" smtClean="0"/>
              <a:t>10</a:t>
            </a:fld>
            <a:endParaRPr lang="en-US"/>
          </a:p>
        </p:txBody>
      </p:sp>
      <p:graphicFrame>
        <p:nvGraphicFramePr>
          <p:cNvPr id="7" name="Table 6">
            <a:extLst>
              <a:ext uri="{FF2B5EF4-FFF2-40B4-BE49-F238E27FC236}">
                <a16:creationId xmlns:a16="http://schemas.microsoft.com/office/drawing/2014/main" id="{22900CDE-74B5-AFD8-478F-6B6553D22270}"/>
              </a:ext>
            </a:extLst>
          </p:cNvPr>
          <p:cNvGraphicFramePr>
            <a:graphicFrameLocks noGrp="1"/>
          </p:cNvGraphicFramePr>
          <p:nvPr>
            <p:extLst>
              <p:ext uri="{D42A27DB-BD31-4B8C-83A1-F6EECF244321}">
                <p14:modId xmlns:p14="http://schemas.microsoft.com/office/powerpoint/2010/main" val="2788341818"/>
              </p:ext>
            </p:extLst>
          </p:nvPr>
        </p:nvGraphicFramePr>
        <p:xfrm>
          <a:off x="681754" y="191951"/>
          <a:ext cx="10515600" cy="5257800"/>
        </p:xfrm>
        <a:graphic>
          <a:graphicData uri="http://schemas.openxmlformats.org/drawingml/2006/table">
            <a:tbl>
              <a:tblPr/>
              <a:tblGrid>
                <a:gridCol w="3505200">
                  <a:extLst>
                    <a:ext uri="{9D8B030D-6E8A-4147-A177-3AD203B41FA5}">
                      <a16:colId xmlns:a16="http://schemas.microsoft.com/office/drawing/2014/main" val="3153464184"/>
                    </a:ext>
                  </a:extLst>
                </a:gridCol>
                <a:gridCol w="5663485">
                  <a:extLst>
                    <a:ext uri="{9D8B030D-6E8A-4147-A177-3AD203B41FA5}">
                      <a16:colId xmlns:a16="http://schemas.microsoft.com/office/drawing/2014/main" val="3474013473"/>
                    </a:ext>
                  </a:extLst>
                </a:gridCol>
                <a:gridCol w="1346915">
                  <a:extLst>
                    <a:ext uri="{9D8B030D-6E8A-4147-A177-3AD203B41FA5}">
                      <a16:colId xmlns:a16="http://schemas.microsoft.com/office/drawing/2014/main" val="3628518015"/>
                    </a:ext>
                  </a:extLst>
                </a:gridCol>
              </a:tblGrid>
              <a:tr h="0">
                <a:tc>
                  <a:txBody>
                    <a:bodyPr/>
                    <a:lstStyle/>
                    <a:p>
                      <a:r>
                        <a:rPr lang="en-PH" sz="1500" b="1">
                          <a:effectLst/>
                          <a:latin typeface="Arial" panose="020B0604020202020204" pitchFamily="34" charset="0"/>
                        </a:rPr>
                        <a:t>CRITERIA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500" b="1">
                          <a:effectLst/>
                          <a:latin typeface="Arial" panose="020B0604020202020204" pitchFamily="34" charset="0"/>
                        </a:rPr>
                        <a:t>QUALIFICATIONS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500" b="1">
                          <a:effectLst/>
                          <a:latin typeface="Arial" panose="020B0604020202020204" pitchFamily="34" charset="0"/>
                        </a:rPr>
                        <a:t>SCORE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5306222"/>
                  </a:ext>
                </a:extLst>
              </a:tr>
              <a:tr h="0">
                <a:tc>
                  <a:txBody>
                    <a:bodyPr/>
                    <a:lstStyle/>
                    <a:p>
                      <a:r>
                        <a:rPr lang="en-PH" sz="1500" b="1">
                          <a:effectLst/>
                          <a:latin typeface="Arial" panose="020B0604020202020204" pitchFamily="34" charset="0"/>
                        </a:rPr>
                        <a:t>Technical correctness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Met all objectives.</a:t>
                      </a:r>
                    </a:p>
                    <a:p>
                      <a:pPr marL="285750" indent="-285750">
                        <a:buFont typeface="Wingdings" pitchFamily="2" charset="2"/>
                        <a:buChar char="q"/>
                      </a:pPr>
                      <a:r>
                        <a:rPr lang="en-PH" sz="1500" dirty="0">
                          <a:effectLst/>
                          <a:latin typeface="ArialMT"/>
                        </a:rPr>
                        <a:t>Results are complete. Results are verifiably correct.</a:t>
                      </a:r>
                    </a:p>
                    <a:p>
                      <a:pPr marL="285750" indent="-285750">
                        <a:buFont typeface="Wingdings" pitchFamily="2" charset="2"/>
                        <a:buChar char="q"/>
                      </a:pPr>
                      <a:r>
                        <a:rPr lang="en-PH" sz="1500" dirty="0">
                          <a:effectLst/>
                          <a:latin typeface="ArialMT"/>
                        </a:rPr>
                        <a:t>Understood the lesson.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MT"/>
                        </a:rPr>
                        <a:t>30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3729280"/>
                  </a:ext>
                </a:extLst>
              </a:tr>
              <a:tr h="0">
                <a:tc>
                  <a:txBody>
                    <a:bodyPr/>
                    <a:lstStyle/>
                    <a:p>
                      <a:r>
                        <a:rPr lang="en-PH" sz="1500" b="1" dirty="0">
                          <a:effectLst/>
                          <a:latin typeface="Arial" panose="020B0604020202020204" pitchFamily="34" charset="0"/>
                        </a:rPr>
                        <a:t>Quality of presentation.</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All text and images are of good quality.</a:t>
                      </a:r>
                    </a:p>
                    <a:p>
                      <a:pPr marL="285750" indent="-285750">
                        <a:buFont typeface="Wingdings" pitchFamily="2" charset="2"/>
                        <a:buChar char="q"/>
                      </a:pPr>
                      <a:r>
                        <a:rPr lang="en-PH" sz="1500" dirty="0">
                          <a:effectLst/>
                          <a:latin typeface="ArialMT"/>
                        </a:rPr>
                        <a:t>A picture or diagram of the setup is shown (if the activity has one). </a:t>
                      </a:r>
                    </a:p>
                    <a:p>
                      <a:pPr marL="285750" indent="-285750">
                        <a:buFont typeface="Wingdings" pitchFamily="2" charset="2"/>
                        <a:buChar char="q"/>
                      </a:pPr>
                      <a:r>
                        <a:rPr lang="en-PH" sz="1500" dirty="0">
                          <a:effectLst/>
                          <a:latin typeface="ArialMT"/>
                        </a:rPr>
                        <a:t>Code has sufficient comments and guides.</a:t>
                      </a:r>
                    </a:p>
                    <a:p>
                      <a:pPr marL="285750" indent="-285750">
                        <a:buFont typeface="Wingdings" pitchFamily="2" charset="2"/>
                        <a:buChar char="q"/>
                      </a:pPr>
                      <a:r>
                        <a:rPr lang="en-PH" sz="1500" dirty="0">
                          <a:effectLst/>
                          <a:latin typeface="ArialMT"/>
                        </a:rPr>
                        <a:t>All plots are properly labeled and are visually understandable. </a:t>
                      </a:r>
                    </a:p>
                    <a:p>
                      <a:pPr marL="285750" indent="-285750">
                        <a:buFont typeface="Wingdings" pitchFamily="2" charset="2"/>
                        <a:buChar char="q"/>
                      </a:pPr>
                      <a:r>
                        <a:rPr lang="en-PH" sz="1500" dirty="0">
                          <a:effectLst/>
                          <a:latin typeface="ArialMT"/>
                        </a:rPr>
                        <a:t>The report is clear.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 panose="020B0604020202020204" pitchFamily="34" charset="0"/>
                          <a:cs typeface="Arial" panose="020B0604020202020204" pitchFamily="34"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90772410"/>
                  </a:ext>
                </a:extLst>
              </a:tr>
              <a:tr h="0">
                <a:tc>
                  <a:txBody>
                    <a:bodyPr/>
                    <a:lstStyle/>
                    <a:p>
                      <a:r>
                        <a:rPr lang="en-PH" sz="1500" b="1" dirty="0">
                          <a:effectLst/>
                          <a:latin typeface="Arial" panose="020B0604020202020204" pitchFamily="34" charset="0"/>
                        </a:rPr>
                        <a:t>Reflection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Explained the validity of results.</a:t>
                      </a:r>
                    </a:p>
                    <a:p>
                      <a:pPr marL="285750" indent="-285750">
                        <a:buFont typeface="Wingdings" pitchFamily="2" charset="2"/>
                        <a:buChar char="q"/>
                      </a:pPr>
                      <a:r>
                        <a:rPr lang="en-PH" sz="1500" dirty="0">
                          <a:effectLst/>
                          <a:latin typeface="ArialMT"/>
                        </a:rPr>
                        <a:t>Discussed what went right or wrong in the activity.</a:t>
                      </a:r>
                    </a:p>
                    <a:p>
                      <a:pPr marL="285750" indent="-285750">
                        <a:buFont typeface="Wingdings" pitchFamily="2" charset="2"/>
                        <a:buChar char="q"/>
                      </a:pPr>
                      <a:r>
                        <a:rPr lang="en-PH" sz="1500" dirty="0">
                          <a:effectLst/>
                          <a:latin typeface="ArialMT"/>
                        </a:rPr>
                        <a:t>Justified the self score.</a:t>
                      </a:r>
                    </a:p>
                    <a:p>
                      <a:pPr marL="285750" indent="-285750">
                        <a:buFont typeface="Wingdings" pitchFamily="2" charset="2"/>
                        <a:buChar char="q"/>
                      </a:pPr>
                      <a:r>
                        <a:rPr lang="en-PH" sz="1500" dirty="0">
                          <a:effectLst/>
                          <a:latin typeface="ArialMT"/>
                        </a:rPr>
                        <a:t>Acknowledged sources (e.g. persons consulted, references, etc.)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MT"/>
                        </a:rPr>
                        <a:t>30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8236061"/>
                  </a:ext>
                </a:extLst>
              </a:tr>
              <a:tr h="0">
                <a:tc>
                  <a:txBody>
                    <a:bodyPr/>
                    <a:lstStyle/>
                    <a:p>
                      <a:r>
                        <a:rPr lang="en-PH" sz="1500" b="1">
                          <a:effectLst/>
                          <a:latin typeface="Arial" panose="020B0604020202020204" pitchFamily="34" charset="0"/>
                        </a:rPr>
                        <a:t>Ownership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Applied the technique on other data </a:t>
                      </a:r>
                      <a:endParaRPr lang="en-PH" sz="1500" dirty="0">
                        <a:solidFill>
                          <a:srgbClr val="FF0000"/>
                        </a:solidFill>
                        <a:effectLst/>
                        <a:latin typeface="ArialMT"/>
                      </a:endParaRPr>
                    </a:p>
                    <a:p>
                      <a:pPr marL="285750" indent="-285750">
                        <a:buFont typeface="Wingdings" pitchFamily="2" charset="2"/>
                        <a:buChar char="q"/>
                      </a:pPr>
                      <a:r>
                        <a:rPr lang="en-PH" sz="1500" dirty="0">
                          <a:effectLst/>
                          <a:latin typeface="ArialMT"/>
                        </a:rPr>
                        <a:t>Discovered limitations in the technique</a:t>
                      </a:r>
                      <a:endParaRPr lang="en-PH" sz="1500" dirty="0">
                        <a:solidFill>
                          <a:srgbClr val="FF0000"/>
                        </a:solidFill>
                        <a:effectLst/>
                        <a:latin typeface="ArialMT"/>
                      </a:endParaRPr>
                    </a:p>
                    <a:p>
                      <a:pPr marL="285750" indent="-285750">
                        <a:buFont typeface="Wingdings" pitchFamily="2" charset="2"/>
                        <a:buChar char="q"/>
                      </a:pPr>
                      <a:r>
                        <a:rPr lang="en-PH" sz="1500" dirty="0">
                          <a:effectLst/>
                          <a:latin typeface="ArialMT"/>
                        </a:rPr>
                        <a:t>Introduced improvements to the technique (</a:t>
                      </a:r>
                      <a:r>
                        <a:rPr lang="en-PH" sz="1500" dirty="0">
                          <a:solidFill>
                            <a:srgbClr val="FF0000"/>
                          </a:solidFill>
                          <a:effectLst/>
                          <a:latin typeface="ArialMT"/>
                        </a:rPr>
                        <a:t>I just did it on python and tried exploring the parameters but </a:t>
                      </a:r>
                      <a:r>
                        <a:rPr lang="en-PH" sz="1500">
                          <a:solidFill>
                            <a:srgbClr val="FF0000"/>
                          </a:solidFill>
                          <a:effectLst/>
                          <a:latin typeface="ArialMT"/>
                        </a:rPr>
                        <a:t>that isn’t </a:t>
                      </a:r>
                      <a:r>
                        <a:rPr lang="en-PH" sz="1500" dirty="0">
                          <a:solidFill>
                            <a:srgbClr val="FF0000"/>
                          </a:solidFill>
                          <a:effectLst/>
                          <a:latin typeface="ArialMT"/>
                        </a:rPr>
                        <a:t>enough.)</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MT"/>
                        </a:rPr>
                        <a:t>0</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05981173"/>
                  </a:ext>
                </a:extLst>
              </a:tr>
            </a:tbl>
          </a:graphicData>
        </a:graphic>
      </p:graphicFrame>
      <p:pic>
        <p:nvPicPr>
          <p:cNvPr id="16386" name="Picture 2" descr="Checkmark PNG, Checkmark Transparent Background - FreeIconsPNG">
            <a:extLst>
              <a:ext uri="{FF2B5EF4-FFF2-40B4-BE49-F238E27FC236}">
                <a16:creationId xmlns:a16="http://schemas.microsoft.com/office/drawing/2014/main" id="{85463C1B-2794-D7CC-7969-ADBC40935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249" y="464876"/>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mark PNG, Checkmark Transparent Background - FreeIconsPNG">
            <a:extLst>
              <a:ext uri="{FF2B5EF4-FFF2-40B4-BE49-F238E27FC236}">
                <a16:creationId xmlns:a16="http://schemas.microsoft.com/office/drawing/2014/main" id="{E9557D65-A334-F960-F5A1-4EEEC0003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8859" y="69655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eckmark PNG, Checkmark Transparent Background - FreeIconsPNG">
            <a:extLst>
              <a:ext uri="{FF2B5EF4-FFF2-40B4-BE49-F238E27FC236}">
                <a16:creationId xmlns:a16="http://schemas.microsoft.com/office/drawing/2014/main" id="{60156FDA-6E44-FEA4-D2D0-7866672E7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929983"/>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mark PNG, Checkmark Transparent Background - FreeIconsPNG">
            <a:extLst>
              <a:ext uri="{FF2B5EF4-FFF2-40B4-BE49-F238E27FC236}">
                <a16:creationId xmlns:a16="http://schemas.microsoft.com/office/drawing/2014/main" id="{ECCD3378-890C-B492-C59C-B2E7FB07D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1241651"/>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eckmark PNG, Checkmark Transparent Background - FreeIconsPNG">
            <a:extLst>
              <a:ext uri="{FF2B5EF4-FFF2-40B4-BE49-F238E27FC236}">
                <a16:creationId xmlns:a16="http://schemas.microsoft.com/office/drawing/2014/main" id="{A380E57D-9DAD-DBCF-4165-B1AD2F6CC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192718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eckmark PNG, Checkmark Transparent Background - FreeIconsPNG">
            <a:extLst>
              <a:ext uri="{FF2B5EF4-FFF2-40B4-BE49-F238E27FC236}">
                <a16:creationId xmlns:a16="http://schemas.microsoft.com/office/drawing/2014/main" id="{C646A741-002D-4358-7D4E-3ECE7C028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093" y="2154890"/>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eckmark PNG, Checkmark Transparent Background - FreeIconsPNG">
            <a:extLst>
              <a:ext uri="{FF2B5EF4-FFF2-40B4-BE49-F238E27FC236}">
                <a16:creationId xmlns:a16="http://schemas.microsoft.com/office/drawing/2014/main" id="{5D2E5AD0-22F6-1075-54D3-95631AB2A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2579649"/>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eckmark PNG, Checkmark Transparent Background - FreeIconsPNG">
            <a:extLst>
              <a:ext uri="{FF2B5EF4-FFF2-40B4-BE49-F238E27FC236}">
                <a16:creationId xmlns:a16="http://schemas.microsoft.com/office/drawing/2014/main" id="{6B41FBDB-E0E3-CF7F-E007-850F291DF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286664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heckmark PNG, Checkmark Transparent Background - FreeIconsPNG">
            <a:extLst>
              <a:ext uri="{FF2B5EF4-FFF2-40B4-BE49-F238E27FC236}">
                <a16:creationId xmlns:a16="http://schemas.microsoft.com/office/drawing/2014/main" id="{7DAD79A7-0308-B633-E03F-0E61D8E02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309148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heckmark PNG, Checkmark Transparent Background - FreeIconsPNG">
            <a:extLst>
              <a:ext uri="{FF2B5EF4-FFF2-40B4-BE49-F238E27FC236}">
                <a16:creationId xmlns:a16="http://schemas.microsoft.com/office/drawing/2014/main" id="{95D2F2C7-6D61-669A-8CB2-C7C13E50F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3353930"/>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heckmark PNG, Checkmark Transparent Background - FreeIconsPNG">
            <a:extLst>
              <a:ext uri="{FF2B5EF4-FFF2-40B4-BE49-F238E27FC236}">
                <a16:creationId xmlns:a16="http://schemas.microsoft.com/office/drawing/2014/main" id="{53F83A22-B8D6-1867-DA8D-F545F254B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3636893"/>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heckmark PNG, Checkmark Transparent Background - FreeIconsPNG">
            <a:extLst>
              <a:ext uri="{FF2B5EF4-FFF2-40B4-BE49-F238E27FC236}">
                <a16:creationId xmlns:a16="http://schemas.microsoft.com/office/drawing/2014/main" id="{CBB52963-9A72-A6EE-9D98-7814D4877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1530257"/>
            <a:ext cx="336282" cy="3194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236C612-6309-6D50-349B-2DAF975C8957}"/>
              </a:ext>
            </a:extLst>
          </p:cNvPr>
          <p:cNvSpPr txBox="1"/>
          <p:nvPr/>
        </p:nvSpPr>
        <p:spPr>
          <a:xfrm>
            <a:off x="10203441" y="5241050"/>
            <a:ext cx="993913" cy="707886"/>
          </a:xfrm>
          <a:prstGeom prst="rect">
            <a:avLst/>
          </a:prstGeom>
          <a:noFill/>
        </p:spPr>
        <p:txBody>
          <a:bodyPr wrap="square" rtlCol="0">
            <a:spAutoFit/>
          </a:bodyPr>
          <a:lstStyle/>
          <a:p>
            <a:r>
              <a:rPr lang="en-US" sz="4000" b="1" dirty="0">
                <a:solidFill>
                  <a:schemeClr val="accent6">
                    <a:lumMod val="75000"/>
                  </a:schemeClr>
                </a:solidFill>
              </a:rPr>
              <a:t>90</a:t>
            </a:r>
          </a:p>
        </p:txBody>
      </p:sp>
      <p:sp>
        <p:nvSpPr>
          <p:cNvPr id="22" name="TextBox 21">
            <a:extLst>
              <a:ext uri="{FF2B5EF4-FFF2-40B4-BE49-F238E27FC236}">
                <a16:creationId xmlns:a16="http://schemas.microsoft.com/office/drawing/2014/main" id="{16337DD3-D1A7-1901-EA9C-7F05E17AC720}"/>
              </a:ext>
            </a:extLst>
          </p:cNvPr>
          <p:cNvSpPr txBox="1"/>
          <p:nvPr/>
        </p:nvSpPr>
        <p:spPr>
          <a:xfrm>
            <a:off x="592028" y="5542711"/>
            <a:ext cx="8627301" cy="830997"/>
          </a:xfrm>
          <a:prstGeom prst="rect">
            <a:avLst/>
          </a:prstGeom>
          <a:noFill/>
        </p:spPr>
        <p:txBody>
          <a:bodyPr wrap="square">
            <a:spAutoFit/>
          </a:bodyPr>
          <a:lstStyle/>
          <a:p>
            <a:pPr marR="0" lvl="0" algn="l" defTabSz="914377" rtl="0" eaLnBrk="1" fontAlgn="auto" latinLnBrk="0" hangingPunct="1">
              <a:lnSpc>
                <a:spcPct val="100000"/>
              </a:lnSpc>
              <a:spcBef>
                <a:spcPts val="0"/>
              </a:spcBef>
              <a:spcAft>
                <a:spcPts val="0"/>
              </a:spcAft>
              <a:buClrTx/>
              <a:buSzTx/>
              <a:tabLst/>
              <a:defRPr/>
            </a:pPr>
            <a:r>
              <a:rPr lang="en-PH" sz="1600" dirty="0">
                <a:solidFill>
                  <a:srgbClr val="FF0000"/>
                </a:solidFill>
                <a:latin typeface="ArialMT"/>
              </a:rPr>
              <a:t>Although </a:t>
            </a:r>
            <a:r>
              <a:rPr lang="en-PH" sz="1600" dirty="0">
                <a:solidFill>
                  <a:srgbClr val="FF0000"/>
                </a:solidFill>
                <a:effectLst/>
                <a:latin typeface="ArialMT"/>
              </a:rPr>
              <a:t>I was able to do the bare minimum for this activity. I, too, am frustrated with my output. I wasn’t able to explore much this time as compared to the rest of my outputs in this course. </a:t>
            </a:r>
          </a:p>
        </p:txBody>
      </p:sp>
    </p:spTree>
    <p:extLst>
      <p:ext uri="{BB962C8B-B14F-4D97-AF65-F5344CB8AC3E}">
        <p14:creationId xmlns:p14="http://schemas.microsoft.com/office/powerpoint/2010/main" val="1775182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FB4820-21EC-EF57-8DCC-07C01BDBFDD2}"/>
              </a:ext>
            </a:extLst>
          </p:cNvPr>
          <p:cNvPicPr>
            <a:picLocks noChangeAspect="1"/>
          </p:cNvPicPr>
          <p:nvPr/>
        </p:nvPicPr>
        <p:blipFill rotWithShape="1">
          <a:blip r:embed="rId2"/>
          <a:srcRect l="15789" t="7583" r="22685" b="9116"/>
          <a:stretch/>
        </p:blipFill>
        <p:spPr>
          <a:xfrm rot="10800000">
            <a:off x="5359398" y="12698"/>
            <a:ext cx="6832601" cy="6832602"/>
          </a:xfrm>
          <a:prstGeom prst="rect">
            <a:avLst/>
          </a:prstGeom>
        </p:spPr>
      </p:pic>
      <p:pic>
        <p:nvPicPr>
          <p:cNvPr id="4" name="Picture 3">
            <a:extLst>
              <a:ext uri="{FF2B5EF4-FFF2-40B4-BE49-F238E27FC236}">
                <a16:creationId xmlns:a16="http://schemas.microsoft.com/office/drawing/2014/main" id="{CADD8202-472D-6E9A-AE8E-B723F3A1A992}"/>
              </a:ext>
            </a:extLst>
          </p:cNvPr>
          <p:cNvPicPr>
            <a:picLocks noChangeAspect="1"/>
          </p:cNvPicPr>
          <p:nvPr/>
        </p:nvPicPr>
        <p:blipFill rotWithShape="1">
          <a:blip r:embed="rId2"/>
          <a:srcRect l="15789" t="7738" r="22685" b="8806"/>
          <a:stretch/>
        </p:blipFill>
        <p:spPr>
          <a:xfrm>
            <a:off x="0" y="12698"/>
            <a:ext cx="6832601" cy="6845301"/>
          </a:xfrm>
          <a:prstGeom prst="rect">
            <a:avLst/>
          </a:prstGeom>
        </p:spPr>
      </p:pic>
      <p:sp>
        <p:nvSpPr>
          <p:cNvPr id="6" name="Rectangle 5">
            <a:extLst>
              <a:ext uri="{FF2B5EF4-FFF2-40B4-BE49-F238E27FC236}">
                <a16:creationId xmlns:a16="http://schemas.microsoft.com/office/drawing/2014/main" id="{B7F6504C-76F1-D745-4697-441FE8143FAE}"/>
              </a:ext>
            </a:extLst>
          </p:cNvPr>
          <p:cNvSpPr/>
          <p:nvPr/>
        </p:nvSpPr>
        <p:spPr>
          <a:xfrm>
            <a:off x="488950" y="365125"/>
            <a:ext cx="11214100" cy="612775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99EFA1-AB84-2A91-0234-DE59AB9AC142}"/>
              </a:ext>
            </a:extLst>
          </p:cNvPr>
          <p:cNvSpPr>
            <a:spLocks noGrp="1"/>
          </p:cNvSpPr>
          <p:nvPr>
            <p:ph type="title"/>
          </p:nvPr>
        </p:nvSpPr>
        <p:spPr>
          <a:xfrm>
            <a:off x="838200" y="365126"/>
            <a:ext cx="10515600" cy="800098"/>
          </a:xfrm>
        </p:spPr>
        <p:txBody>
          <a:bodyPr>
            <a:normAutofit/>
          </a:bodyPr>
          <a:lstStyle/>
          <a:p>
            <a:r>
              <a:rPr lang="en-US" sz="2800" b="1" dirty="0">
                <a:latin typeface="Arial" panose="020B0604020202020204" pitchFamily="34" charset="0"/>
                <a:cs typeface="Arial" panose="020B0604020202020204" pitchFamily="34" charset="0"/>
              </a:rPr>
              <a:t>Estimating depth of an object</a:t>
            </a:r>
          </a:p>
        </p:txBody>
      </p:sp>
      <p:sp>
        <p:nvSpPr>
          <p:cNvPr id="3" name="Content Placeholder 2">
            <a:extLst>
              <a:ext uri="{FF2B5EF4-FFF2-40B4-BE49-F238E27FC236}">
                <a16:creationId xmlns:a16="http://schemas.microsoft.com/office/drawing/2014/main" id="{ED9FD149-167D-2756-C1CC-0E30F7C7B8A8}"/>
              </a:ext>
            </a:extLst>
          </p:cNvPr>
          <p:cNvSpPr>
            <a:spLocks noGrp="1"/>
          </p:cNvSpPr>
          <p:nvPr>
            <p:ph idx="1"/>
          </p:nvPr>
        </p:nvSpPr>
        <p:spPr>
          <a:xfrm>
            <a:off x="838200" y="1165224"/>
            <a:ext cx="10515600" cy="5327650"/>
          </a:xfrm>
        </p:spPr>
        <p:txBody>
          <a:bodyPr>
            <a:normAutofit/>
          </a:bodyPr>
          <a:lstStyle/>
          <a:p>
            <a:pPr marL="0" indent="0" algn="just">
              <a:buNone/>
            </a:pPr>
            <a:r>
              <a:rPr lang="en-US" sz="1800" dirty="0">
                <a:latin typeface="Arial" panose="020B0604020202020204" pitchFamily="34" charset="0"/>
                <a:cs typeface="Arial" panose="020B0604020202020204" pitchFamily="34" charset="0"/>
              </a:rPr>
              <a:t>Did you know that we can estimate the depth of an object from two images? Shown in figure 1 is a stereometry setup where a scene is captured by two identical cameras of focal length </a:t>
            </a:r>
            <a:r>
              <a:rPr lang="en-US" sz="1800" b="1" i="1" dirty="0">
                <a:solidFill>
                  <a:srgbClr val="FF0000"/>
                </a:solidFill>
                <a:latin typeface="Arial" panose="020B0604020202020204" pitchFamily="34" charset="0"/>
                <a:cs typeface="Arial" panose="020B0604020202020204" pitchFamily="34" charset="0"/>
              </a:rPr>
              <a:t>f</a:t>
            </a:r>
            <a:r>
              <a:rPr lang="en-US" sz="1800" dirty="0">
                <a:latin typeface="Arial" panose="020B0604020202020204" pitchFamily="34" charset="0"/>
                <a:cs typeface="Arial" panose="020B0604020202020204" pitchFamily="34" charset="0"/>
              </a:rPr>
              <a:t>, spaced at a distance </a:t>
            </a:r>
            <a:r>
              <a:rPr lang="en-US" sz="1800" b="1" i="1" dirty="0">
                <a:solidFill>
                  <a:srgbClr val="FF0000"/>
                </a:solidFill>
                <a:latin typeface="Arial" panose="020B0604020202020204" pitchFamily="34" charset="0"/>
                <a:cs typeface="Arial" panose="020B0604020202020204" pitchFamily="34" charset="0"/>
              </a:rPr>
              <a:t>b</a:t>
            </a:r>
            <a:r>
              <a:rPr lang="en-US" sz="1800" i="1" dirty="0">
                <a:latin typeface="Arial" panose="020B0604020202020204" pitchFamily="34" charset="0"/>
                <a:cs typeface="Arial" panose="020B0604020202020204" pitchFamily="34" charset="0"/>
              </a:rPr>
              <a:t> </a:t>
            </a:r>
            <a:r>
              <a:rPr lang="en-US" sz="1800" dirty="0">
                <a:latin typeface="Arial" panose="020B0604020202020204" pitchFamily="34" charset="0"/>
                <a:cs typeface="Arial" panose="020B0604020202020204" pitchFamily="34" charset="0"/>
              </a:rPr>
              <a:t>slightly apart. Consider the red circle as a </a:t>
            </a:r>
            <a:r>
              <a:rPr lang="en-PH" sz="1800" dirty="0">
                <a:latin typeface="Arial" panose="020B0604020202020204" pitchFamily="34" charset="0"/>
                <a:cs typeface="Arial" panose="020B0604020202020204" pitchFamily="34" charset="0"/>
              </a:rPr>
              <a:t>scene point. Let the vertical </a:t>
            </a:r>
            <a:r>
              <a:rPr lang="en-PH" sz="1800" b="1" i="1" dirty="0">
                <a:solidFill>
                  <a:srgbClr val="FF0000"/>
                </a:solidFill>
                <a:latin typeface="Arial" panose="020B0604020202020204" pitchFamily="34" charset="0"/>
                <a:cs typeface="Arial" panose="020B0604020202020204" pitchFamily="34" charset="0"/>
              </a:rPr>
              <a:t>Z</a:t>
            </a:r>
            <a:r>
              <a:rPr lang="en-PH" sz="1800" i="1" dirty="0">
                <a:latin typeface="Arial" panose="020B0604020202020204" pitchFamily="34" charset="0"/>
                <a:cs typeface="Arial" panose="020B0604020202020204" pitchFamily="34" charset="0"/>
              </a:rPr>
              <a:t> </a:t>
            </a:r>
            <a:r>
              <a:rPr lang="en-PH" sz="1800" dirty="0">
                <a:latin typeface="Arial" panose="020B0604020202020204" pitchFamily="34" charset="0"/>
                <a:cs typeface="Arial" panose="020B0604020202020204" pitchFamily="34" charset="0"/>
              </a:rPr>
              <a:t>line be the x-axis and </a:t>
            </a:r>
            <a:r>
              <a:rPr lang="en-PH" sz="1800" b="1" i="1" dirty="0">
                <a:solidFill>
                  <a:srgbClr val="FF0000"/>
                </a:solidFill>
                <a:latin typeface="Arial" panose="020B0604020202020204" pitchFamily="34" charset="0"/>
                <a:cs typeface="Arial" panose="020B0604020202020204" pitchFamily="34" charset="0"/>
              </a:rPr>
              <a:t>L</a:t>
            </a:r>
            <a:r>
              <a:rPr lang="en-PH" sz="1800" b="1" i="1" dirty="0">
                <a:latin typeface="Arial" panose="020B0604020202020204" pitchFamily="34" charset="0"/>
                <a:cs typeface="Arial" panose="020B0604020202020204" pitchFamily="34" charset="0"/>
              </a:rPr>
              <a:t> </a:t>
            </a:r>
            <a:r>
              <a:rPr lang="en-PH" sz="1800" dirty="0">
                <a:latin typeface="Arial" panose="020B0604020202020204" pitchFamily="34" charset="0"/>
                <a:cs typeface="Arial" panose="020B0604020202020204" pitchFamily="34" charset="0"/>
              </a:rPr>
              <a:t>be the distance of the scene point from the axis. Thus, the scene is seen to be at a distance </a:t>
            </a:r>
            <a:r>
              <a:rPr lang="en-PH" sz="1800" b="1" i="1" dirty="0">
                <a:solidFill>
                  <a:srgbClr val="FF0000"/>
                </a:solidFill>
                <a:latin typeface="Arial" panose="020B0604020202020204" pitchFamily="34" charset="0"/>
                <a:cs typeface="Arial" panose="020B0604020202020204" pitchFamily="34" charset="0"/>
              </a:rPr>
              <a:t>x</a:t>
            </a:r>
            <a:r>
              <a:rPr lang="en-PH" sz="1800" b="1" i="1" baseline="-25000" dirty="0">
                <a:solidFill>
                  <a:srgbClr val="FF0000"/>
                </a:solidFill>
                <a:latin typeface="Arial" panose="020B0604020202020204" pitchFamily="34" charset="0"/>
                <a:cs typeface="Arial" panose="020B0604020202020204" pitchFamily="34" charset="0"/>
              </a:rPr>
              <a:t>1</a:t>
            </a:r>
            <a:r>
              <a:rPr lang="en-PH" sz="1800" dirty="0">
                <a:latin typeface="Arial" panose="020B0604020202020204" pitchFamily="34" charset="0"/>
                <a:cs typeface="Arial" panose="020B0604020202020204" pitchFamily="34" charset="0"/>
              </a:rPr>
              <a:t> for the left camera, and </a:t>
            </a:r>
            <a:r>
              <a:rPr lang="en-PH" sz="1800" b="1" i="1" dirty="0">
                <a:solidFill>
                  <a:srgbClr val="FF0000"/>
                </a:solidFill>
                <a:latin typeface="Arial" panose="020B0604020202020204" pitchFamily="34" charset="0"/>
                <a:cs typeface="Arial" panose="020B0604020202020204" pitchFamily="34" charset="0"/>
              </a:rPr>
              <a:t>x</a:t>
            </a:r>
            <a:r>
              <a:rPr lang="en-PH" sz="1800" b="1" i="1" baseline="-25000" dirty="0">
                <a:solidFill>
                  <a:srgbClr val="FF0000"/>
                </a:solidFill>
                <a:latin typeface="Arial" panose="020B0604020202020204" pitchFamily="34" charset="0"/>
                <a:cs typeface="Arial" panose="020B0604020202020204" pitchFamily="34" charset="0"/>
              </a:rPr>
              <a:t>2</a:t>
            </a:r>
            <a:r>
              <a:rPr lang="en-PH" sz="1800" i="1" dirty="0">
                <a:latin typeface="Arial" panose="020B0604020202020204" pitchFamily="34" charset="0"/>
                <a:cs typeface="Arial" panose="020B0604020202020204" pitchFamily="34" charset="0"/>
              </a:rPr>
              <a:t> </a:t>
            </a:r>
            <a:r>
              <a:rPr lang="en-PH" sz="1800" dirty="0">
                <a:latin typeface="Arial" panose="020B0604020202020204" pitchFamily="34" charset="0"/>
                <a:cs typeface="Arial" panose="020B0604020202020204" pitchFamily="34" charset="0"/>
              </a:rPr>
              <a:t>from the right camera.</a:t>
            </a:r>
          </a:p>
          <a:p>
            <a:pPr marL="0" indent="0" algn="just">
              <a:buNone/>
            </a:pPr>
            <a:endParaRPr lang="en-US" sz="1800" i="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4C47B09F-6E72-E366-2F88-7E0D931C807F}"/>
              </a:ext>
            </a:extLst>
          </p:cNvPr>
          <p:cNvPicPr>
            <a:picLocks noChangeAspect="1"/>
          </p:cNvPicPr>
          <p:nvPr/>
        </p:nvPicPr>
        <p:blipFill>
          <a:blip r:embed="rId3"/>
          <a:stretch>
            <a:fillRect/>
          </a:stretch>
        </p:blipFill>
        <p:spPr>
          <a:xfrm>
            <a:off x="838198" y="2437037"/>
            <a:ext cx="2857501" cy="3878037"/>
          </a:xfrm>
          <a:prstGeom prst="rect">
            <a:avLst/>
          </a:prstGeom>
        </p:spPr>
      </p:pic>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6B7A56D-6808-0200-953E-25F9E8792F4F}"/>
                  </a:ext>
                </a:extLst>
              </p:cNvPr>
              <p:cNvSpPr txBox="1">
                <a:spLocks/>
              </p:cNvSpPr>
              <p:nvPr/>
            </p:nvSpPr>
            <p:spPr>
              <a:xfrm>
                <a:off x="3695699" y="2564036"/>
                <a:ext cx="7658100" cy="341766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1900" dirty="0">
                    <a:latin typeface="Arial" panose="020B0604020202020204" pitchFamily="34" charset="0"/>
                    <a:cs typeface="Arial" panose="020B0604020202020204" pitchFamily="34" charset="0"/>
                  </a:rPr>
                  <a:t>Doing the math:</a:t>
                </a:r>
              </a:p>
              <a:p>
                <a:pPr marL="0" indent="0" algn="just">
                  <a:buFont typeface="Arial" panose="020B0604020202020204" pitchFamily="34" charset="0"/>
                  <a:buNone/>
                </a:pPr>
                <a14:m>
                  <m:oMathPara xmlns:m="http://schemas.openxmlformats.org/officeDocument/2006/math">
                    <m:oMathParaPr>
                      <m:jc m:val="centerGroup"/>
                    </m:oMathParaPr>
                    <m:oMath xmlns:m="http://schemas.openxmlformats.org/officeDocument/2006/math">
                      <m:f>
                        <m:fPr>
                          <m:ctrlPr>
                            <a:rPr lang="en-US" sz="1900" i="1" smtClean="0">
                              <a:latin typeface="Cambria Math" panose="02040503050406030204" pitchFamily="18" charset="0"/>
                              <a:cs typeface="Arial" panose="020B0604020202020204" pitchFamily="34" charset="0"/>
                            </a:rPr>
                          </m:ctrlPr>
                        </m:fPr>
                        <m:num>
                          <m:r>
                            <a:rPr lang="en-US" sz="1900" b="0" i="1" smtClean="0">
                              <a:latin typeface="Cambria Math" panose="02040503050406030204" pitchFamily="18" charset="0"/>
                              <a:cs typeface="Arial" panose="020B0604020202020204" pitchFamily="34" charset="0"/>
                            </a:rPr>
                            <m:t>𝐿</m:t>
                          </m:r>
                        </m:num>
                        <m:den>
                          <m:r>
                            <a:rPr lang="en-US" sz="1900" b="0" i="1" smtClean="0">
                              <a:latin typeface="Cambria Math" panose="02040503050406030204" pitchFamily="18" charset="0"/>
                              <a:cs typeface="Arial" panose="020B0604020202020204" pitchFamily="34" charset="0"/>
                            </a:rPr>
                            <m:t>𝑍</m:t>
                          </m:r>
                        </m:den>
                      </m:f>
                      <m:r>
                        <a:rPr lang="en-US" sz="1900" b="0" i="1" smtClean="0">
                          <a:latin typeface="Cambria Math" panose="02040503050406030204" pitchFamily="18" charset="0"/>
                          <a:cs typeface="Arial" panose="020B0604020202020204" pitchFamily="34" charset="0"/>
                        </a:rPr>
                        <m:t>=</m:t>
                      </m:r>
                      <m:f>
                        <m:fPr>
                          <m:ctrlPr>
                            <a:rPr lang="en-US" sz="1900" b="0" i="1" smtClean="0">
                              <a:latin typeface="Cambria Math" panose="02040503050406030204" pitchFamily="18" charset="0"/>
                              <a:cs typeface="Arial" panose="020B0604020202020204" pitchFamily="34" charset="0"/>
                            </a:rPr>
                          </m:ctrlPr>
                        </m:fPr>
                        <m:num>
                          <m:sSub>
                            <m:sSubPr>
                              <m:ctrlPr>
                                <a:rPr lang="en-US" sz="1900" b="0" i="1" smtClean="0">
                                  <a:latin typeface="Cambria Math" panose="02040503050406030204" pitchFamily="18" charset="0"/>
                                  <a:cs typeface="Arial" panose="020B0604020202020204" pitchFamily="34" charset="0"/>
                                </a:rPr>
                              </m:ctrlPr>
                            </m:sSubPr>
                            <m:e>
                              <m:r>
                                <a:rPr lang="en-US" sz="1900" b="0" i="1" smtClean="0">
                                  <a:latin typeface="Cambria Math" panose="02040503050406030204" pitchFamily="18" charset="0"/>
                                  <a:cs typeface="Arial" panose="020B0604020202020204" pitchFamily="34" charset="0"/>
                                </a:rPr>
                                <m:t>𝑥</m:t>
                              </m:r>
                            </m:e>
                            <m:sub>
                              <m:r>
                                <a:rPr lang="en-US" sz="1900" b="0" i="1" smtClean="0">
                                  <a:latin typeface="Cambria Math" panose="02040503050406030204" pitchFamily="18" charset="0"/>
                                  <a:cs typeface="Arial" panose="020B0604020202020204" pitchFamily="34" charset="0"/>
                                </a:rPr>
                                <m:t>1</m:t>
                              </m:r>
                            </m:sub>
                          </m:sSub>
                        </m:num>
                        <m:den>
                          <m:r>
                            <a:rPr lang="en-US" sz="1900" b="0" i="1" smtClean="0">
                              <a:latin typeface="Cambria Math" panose="02040503050406030204" pitchFamily="18" charset="0"/>
                              <a:cs typeface="Arial" panose="020B0604020202020204" pitchFamily="34" charset="0"/>
                            </a:rPr>
                            <m:t>𝑓</m:t>
                          </m:r>
                        </m:den>
                      </m:f>
                    </m:oMath>
                  </m:oMathPara>
                </a14:m>
                <a:endParaRPr lang="en-US" sz="1900" b="0" i="1" dirty="0">
                  <a:latin typeface="Arial" panose="020B0604020202020204" pitchFamily="34" charset="0"/>
                  <a:cs typeface="Arial" panose="020B0604020202020204" pitchFamily="34" charset="0"/>
                </a:endParaRPr>
              </a:p>
              <a:p>
                <a:pPr marL="0" indent="0" algn="just">
                  <a:buNone/>
                </a:pPr>
                <a14:m>
                  <m:oMathPara xmlns:m="http://schemas.openxmlformats.org/officeDocument/2006/math">
                    <m:oMathParaPr>
                      <m:jc m:val="centerGroup"/>
                    </m:oMathParaPr>
                    <m:oMath xmlns:m="http://schemas.openxmlformats.org/officeDocument/2006/math">
                      <m:f>
                        <m:fPr>
                          <m:ctrlPr>
                            <a:rPr lang="en-US" sz="1900" i="1">
                              <a:latin typeface="Cambria Math" panose="02040503050406030204" pitchFamily="18" charset="0"/>
                              <a:cs typeface="Arial" panose="020B0604020202020204" pitchFamily="34" charset="0"/>
                            </a:rPr>
                          </m:ctrlPr>
                        </m:fPr>
                        <m:num>
                          <m:r>
                            <a:rPr lang="en-US" sz="1900" i="1">
                              <a:latin typeface="Cambria Math" panose="02040503050406030204" pitchFamily="18" charset="0"/>
                              <a:cs typeface="Arial" panose="020B0604020202020204" pitchFamily="34" charset="0"/>
                            </a:rPr>
                            <m:t>𝐿</m:t>
                          </m:r>
                          <m:r>
                            <a:rPr lang="en-US" sz="1900" b="0" i="1" smtClean="0">
                              <a:latin typeface="Cambria Math" panose="02040503050406030204" pitchFamily="18" charset="0"/>
                              <a:cs typeface="Arial" panose="020B0604020202020204" pitchFamily="34" charset="0"/>
                            </a:rPr>
                            <m:t>−</m:t>
                          </m:r>
                          <m:r>
                            <a:rPr lang="en-US" sz="1900" b="0" i="1" smtClean="0">
                              <a:latin typeface="Cambria Math" panose="02040503050406030204" pitchFamily="18" charset="0"/>
                              <a:cs typeface="Arial" panose="020B0604020202020204" pitchFamily="34" charset="0"/>
                            </a:rPr>
                            <m:t>𝑏</m:t>
                          </m:r>
                        </m:num>
                        <m:den>
                          <m:r>
                            <a:rPr lang="en-US" sz="1900" i="1">
                              <a:latin typeface="Cambria Math" panose="02040503050406030204" pitchFamily="18" charset="0"/>
                              <a:cs typeface="Arial" panose="020B0604020202020204" pitchFamily="34" charset="0"/>
                            </a:rPr>
                            <m:t>𝑍</m:t>
                          </m:r>
                        </m:den>
                      </m:f>
                      <m:r>
                        <a:rPr lang="en-US" sz="1900" i="1">
                          <a:latin typeface="Cambria Math" panose="02040503050406030204" pitchFamily="18" charset="0"/>
                          <a:cs typeface="Arial" panose="020B0604020202020204" pitchFamily="34" charset="0"/>
                        </a:rPr>
                        <m:t>=</m:t>
                      </m:r>
                      <m:f>
                        <m:fPr>
                          <m:ctrlPr>
                            <a:rPr lang="en-US" sz="1900" i="1">
                              <a:latin typeface="Cambria Math" panose="02040503050406030204" pitchFamily="18" charset="0"/>
                              <a:cs typeface="Arial" panose="020B0604020202020204" pitchFamily="34" charset="0"/>
                            </a:rPr>
                          </m:ctrlPr>
                        </m:fPr>
                        <m:num>
                          <m:sSub>
                            <m:sSubPr>
                              <m:ctrlPr>
                                <a:rPr lang="en-US" sz="1900" i="1">
                                  <a:latin typeface="Cambria Math" panose="02040503050406030204" pitchFamily="18" charset="0"/>
                                  <a:cs typeface="Arial" panose="020B0604020202020204" pitchFamily="34" charset="0"/>
                                </a:rPr>
                              </m:ctrlPr>
                            </m:sSubPr>
                            <m:e>
                              <m:r>
                                <a:rPr lang="en-US" sz="1900" i="1">
                                  <a:latin typeface="Cambria Math" panose="02040503050406030204" pitchFamily="18" charset="0"/>
                                  <a:cs typeface="Arial" panose="020B0604020202020204" pitchFamily="34" charset="0"/>
                                </a:rPr>
                                <m:t>𝑥</m:t>
                              </m:r>
                            </m:e>
                            <m:sub>
                              <m:r>
                                <a:rPr lang="en-US" sz="1900" b="0" i="1" smtClean="0">
                                  <a:latin typeface="Cambria Math" panose="02040503050406030204" pitchFamily="18" charset="0"/>
                                  <a:cs typeface="Arial" panose="020B0604020202020204" pitchFamily="34" charset="0"/>
                                </a:rPr>
                                <m:t>2</m:t>
                              </m:r>
                            </m:sub>
                          </m:sSub>
                        </m:num>
                        <m:den>
                          <m:r>
                            <a:rPr lang="en-US" sz="1900" i="1">
                              <a:latin typeface="Cambria Math" panose="02040503050406030204" pitchFamily="18" charset="0"/>
                              <a:cs typeface="Arial" panose="020B0604020202020204" pitchFamily="34" charset="0"/>
                            </a:rPr>
                            <m:t>𝑓</m:t>
                          </m:r>
                        </m:den>
                      </m:f>
                    </m:oMath>
                  </m:oMathPara>
                </a14:m>
                <a:endParaRPr lang="en-US" sz="1900" i="1" dirty="0">
                  <a:latin typeface="Arial" panose="020B0604020202020204" pitchFamily="34" charset="0"/>
                  <a:cs typeface="Arial" panose="020B0604020202020204" pitchFamily="34" charset="0"/>
                </a:endParaRPr>
              </a:p>
              <a:p>
                <a:pPr marL="0" indent="0" algn="just">
                  <a:buNone/>
                </a:pPr>
                <a:r>
                  <a:rPr lang="en-US" sz="1900" dirty="0">
                    <a:latin typeface="Arial" panose="020B0604020202020204" pitchFamily="34" charset="0"/>
                    <a:cs typeface="Arial" panose="020B0604020202020204" pitchFamily="34" charset="0"/>
                  </a:rPr>
                  <a:t>Solving for Z, we have:</a:t>
                </a:r>
              </a:p>
              <a:p>
                <a:pPr marL="0" indent="0" algn="just">
                  <a:buNone/>
                </a:pPr>
                <a14:m>
                  <m:oMathPara xmlns:m="http://schemas.openxmlformats.org/officeDocument/2006/math">
                    <m:oMathParaPr>
                      <m:jc m:val="centerGroup"/>
                    </m:oMathParaPr>
                    <m:oMath xmlns:m="http://schemas.openxmlformats.org/officeDocument/2006/math">
                      <m:r>
                        <a:rPr lang="en-US" sz="1900" b="0" i="1" smtClean="0">
                          <a:latin typeface="Cambria Math" panose="02040503050406030204" pitchFamily="18" charset="0"/>
                          <a:cs typeface="Arial" panose="020B0604020202020204" pitchFamily="34" charset="0"/>
                        </a:rPr>
                        <m:t>𝑍</m:t>
                      </m:r>
                      <m:r>
                        <a:rPr lang="en-US" sz="1900" b="0" i="1" smtClean="0">
                          <a:latin typeface="Cambria Math" panose="02040503050406030204" pitchFamily="18" charset="0"/>
                          <a:cs typeface="Arial" panose="020B0604020202020204" pitchFamily="34" charset="0"/>
                        </a:rPr>
                        <m:t>= </m:t>
                      </m:r>
                      <m:f>
                        <m:fPr>
                          <m:ctrlPr>
                            <a:rPr lang="en-US" sz="1900" i="1" smtClean="0">
                              <a:latin typeface="Cambria Math" panose="02040503050406030204" pitchFamily="18" charset="0"/>
                              <a:cs typeface="Arial" panose="020B0604020202020204" pitchFamily="34" charset="0"/>
                            </a:rPr>
                          </m:ctrlPr>
                        </m:fPr>
                        <m:num>
                          <m:r>
                            <a:rPr lang="en-US" sz="1900" b="0" i="1" smtClean="0">
                              <a:latin typeface="Cambria Math" panose="02040503050406030204" pitchFamily="18" charset="0"/>
                              <a:cs typeface="Arial" panose="020B0604020202020204" pitchFamily="34" charset="0"/>
                            </a:rPr>
                            <m:t>𝑏𝑓</m:t>
                          </m:r>
                        </m:num>
                        <m:den>
                          <m:sSub>
                            <m:sSubPr>
                              <m:ctrlPr>
                                <a:rPr lang="en-US" sz="1900" i="1" smtClean="0">
                                  <a:latin typeface="Cambria Math" panose="02040503050406030204" pitchFamily="18" charset="0"/>
                                  <a:cs typeface="Arial" panose="020B0604020202020204" pitchFamily="34" charset="0"/>
                                </a:rPr>
                              </m:ctrlPr>
                            </m:sSubPr>
                            <m:e>
                              <m:r>
                                <a:rPr lang="en-US" sz="1900" b="0" i="1" smtClean="0">
                                  <a:latin typeface="Cambria Math" panose="02040503050406030204" pitchFamily="18" charset="0"/>
                                  <a:cs typeface="Arial" panose="020B0604020202020204" pitchFamily="34" charset="0"/>
                                </a:rPr>
                                <m:t>𝑥</m:t>
                              </m:r>
                            </m:e>
                            <m:sub>
                              <m:r>
                                <a:rPr lang="en-US" sz="1900" b="0" i="1" smtClean="0">
                                  <a:latin typeface="Cambria Math" panose="02040503050406030204" pitchFamily="18" charset="0"/>
                                  <a:cs typeface="Arial" panose="020B0604020202020204" pitchFamily="34" charset="0"/>
                                </a:rPr>
                                <m:t>1</m:t>
                              </m:r>
                            </m:sub>
                          </m:sSub>
                          <m:r>
                            <a:rPr lang="en-US" sz="1900" b="0" i="1" smtClean="0">
                              <a:latin typeface="Cambria Math" panose="02040503050406030204" pitchFamily="18" charset="0"/>
                              <a:cs typeface="Arial" panose="020B0604020202020204" pitchFamily="34" charset="0"/>
                            </a:rPr>
                            <m:t>−</m:t>
                          </m:r>
                          <m:sSub>
                            <m:sSubPr>
                              <m:ctrlPr>
                                <a:rPr lang="en-US" sz="1900" i="1">
                                  <a:latin typeface="Cambria Math" panose="02040503050406030204" pitchFamily="18" charset="0"/>
                                  <a:cs typeface="Arial" panose="020B0604020202020204" pitchFamily="34" charset="0"/>
                                </a:rPr>
                              </m:ctrlPr>
                            </m:sSubPr>
                            <m:e>
                              <m:r>
                                <a:rPr lang="en-US" sz="1900" b="0" i="1">
                                  <a:latin typeface="Cambria Math" panose="02040503050406030204" pitchFamily="18" charset="0"/>
                                  <a:cs typeface="Arial" panose="020B0604020202020204" pitchFamily="34" charset="0"/>
                                </a:rPr>
                                <m:t>𝑥</m:t>
                              </m:r>
                            </m:e>
                            <m:sub>
                              <m:r>
                                <a:rPr lang="en-US" sz="1900" b="0" i="1" smtClean="0">
                                  <a:latin typeface="Cambria Math" panose="02040503050406030204" pitchFamily="18" charset="0"/>
                                  <a:cs typeface="Arial" panose="020B0604020202020204" pitchFamily="34" charset="0"/>
                                </a:rPr>
                                <m:t>2</m:t>
                              </m:r>
                            </m:sub>
                          </m:sSub>
                        </m:den>
                      </m:f>
                    </m:oMath>
                  </m:oMathPara>
                </a14:m>
                <a:endParaRPr lang="en-US" sz="1900" dirty="0">
                  <a:latin typeface="Arial" panose="020B0604020202020204" pitchFamily="34" charset="0"/>
                  <a:cs typeface="Arial" panose="020B0604020202020204" pitchFamily="34" charset="0"/>
                </a:endParaRPr>
              </a:p>
              <a:p>
                <a:pPr marL="0" indent="0" algn="just">
                  <a:buNone/>
                </a:pPr>
                <a:endParaRPr lang="en-US" sz="1900" dirty="0">
                  <a:latin typeface="Arial" panose="020B0604020202020204" pitchFamily="34" charset="0"/>
                  <a:cs typeface="Arial" panose="020B0604020202020204" pitchFamily="34" charset="0"/>
                </a:endParaRPr>
              </a:p>
              <a:p>
                <a:pPr marL="0" indent="0" algn="just">
                  <a:buNone/>
                </a:pPr>
                <a:r>
                  <a:rPr lang="en-PH" sz="1900" dirty="0">
                    <a:latin typeface="Arial" panose="020B0604020202020204" pitchFamily="34" charset="0"/>
                    <a:cs typeface="Arial" panose="020B0604020202020204" pitchFamily="34" charset="0"/>
                  </a:rPr>
                  <a:t>The term (x</a:t>
                </a:r>
                <a:r>
                  <a:rPr lang="en-PH" sz="1900" baseline="-25000" dirty="0">
                    <a:latin typeface="Arial" panose="020B0604020202020204" pitchFamily="34" charset="0"/>
                    <a:cs typeface="Arial" panose="020B0604020202020204" pitchFamily="34" charset="0"/>
                  </a:rPr>
                  <a:t>1</a:t>
                </a:r>
                <a:r>
                  <a:rPr lang="en-PH" sz="1900" dirty="0">
                    <a:latin typeface="Arial" panose="020B0604020202020204" pitchFamily="34" charset="0"/>
                    <a:cs typeface="Arial" panose="020B0604020202020204" pitchFamily="34" charset="0"/>
                  </a:rPr>
                  <a:t>-x</a:t>
                </a:r>
                <a:r>
                  <a:rPr lang="en-PH" sz="1900" baseline="-25000" dirty="0">
                    <a:latin typeface="Arial" panose="020B0604020202020204" pitchFamily="34" charset="0"/>
                    <a:cs typeface="Arial" panose="020B0604020202020204" pitchFamily="34" charset="0"/>
                  </a:rPr>
                  <a:t>2</a:t>
                </a:r>
                <a:r>
                  <a:rPr lang="en-PH" sz="1900" dirty="0">
                    <a:latin typeface="Arial" panose="020B0604020202020204" pitchFamily="34" charset="0"/>
                    <a:cs typeface="Arial" panose="020B0604020202020204" pitchFamily="34" charset="0"/>
                  </a:rPr>
                  <a:t>) is known as disparity. The larger the disparity, the nearer the point, while the smaller the disparity the farther the point [1]. </a:t>
                </a:r>
              </a:p>
              <a:p>
                <a:pPr marL="0" indent="0" algn="just">
                  <a:buNone/>
                </a:pPr>
                <a:endParaRPr lang="en-US" sz="2000" dirty="0">
                  <a:latin typeface="Arial" panose="020B0604020202020204" pitchFamily="34" charset="0"/>
                  <a:cs typeface="Arial" panose="020B0604020202020204" pitchFamily="34" charset="0"/>
                </a:endParaRPr>
              </a:p>
            </p:txBody>
          </p:sp>
        </mc:Choice>
        <mc:Fallback xmlns="">
          <p:sp>
            <p:nvSpPr>
              <p:cNvPr id="8" name="Content Placeholder 2">
                <a:extLst>
                  <a:ext uri="{FF2B5EF4-FFF2-40B4-BE49-F238E27FC236}">
                    <a16:creationId xmlns:a16="http://schemas.microsoft.com/office/drawing/2014/main" id="{56B7A56D-6808-0200-953E-25F9E8792F4F}"/>
                  </a:ext>
                </a:extLst>
              </p:cNvPr>
              <p:cNvSpPr txBox="1">
                <a:spLocks noRot="1" noChangeAspect="1" noMove="1" noResize="1" noEditPoints="1" noAdjustHandles="1" noChangeArrowheads="1" noChangeShapeType="1" noTextEdit="1"/>
              </p:cNvSpPr>
              <p:nvPr/>
            </p:nvSpPr>
            <p:spPr>
              <a:xfrm>
                <a:off x="3695699" y="2564036"/>
                <a:ext cx="7658100" cy="3417664"/>
              </a:xfrm>
              <a:prstGeom prst="rect">
                <a:avLst/>
              </a:prstGeom>
              <a:blipFill>
                <a:blip r:embed="rId4"/>
                <a:stretch>
                  <a:fillRect l="-497" t="-2230" r="-828"/>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B373BB49-FDB2-290C-EB9E-588B3633FB2B}"/>
              </a:ext>
            </a:extLst>
          </p:cNvPr>
          <p:cNvSpPr/>
          <p:nvPr/>
        </p:nvSpPr>
        <p:spPr>
          <a:xfrm>
            <a:off x="463548" y="6205532"/>
            <a:ext cx="3206749" cy="3365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[1] M. Soriano, Physics 301 Shape from Stereo, 2022</a:t>
            </a:r>
          </a:p>
        </p:txBody>
      </p:sp>
      <p:sp>
        <p:nvSpPr>
          <p:cNvPr id="10" name="Slide Number Placeholder 9">
            <a:extLst>
              <a:ext uri="{FF2B5EF4-FFF2-40B4-BE49-F238E27FC236}">
                <a16:creationId xmlns:a16="http://schemas.microsoft.com/office/drawing/2014/main" id="{B81E080F-B4C1-D5F1-3DCB-4A7C7C01230E}"/>
              </a:ext>
            </a:extLst>
          </p:cNvPr>
          <p:cNvSpPr>
            <a:spLocks noGrp="1"/>
          </p:cNvSpPr>
          <p:nvPr>
            <p:ph type="sldNum" sz="quarter" idx="12"/>
          </p:nvPr>
        </p:nvSpPr>
        <p:spPr/>
        <p:txBody>
          <a:bodyPr/>
          <a:lstStyle/>
          <a:p>
            <a:fld id="{C79DC42F-2A4D-6C4B-99F0-A335AABE4625}" type="slidenum">
              <a:rPr lang="en-US" smtClean="0"/>
              <a:t>2</a:t>
            </a:fld>
            <a:endParaRPr lang="en-US"/>
          </a:p>
        </p:txBody>
      </p:sp>
    </p:spTree>
    <p:extLst>
      <p:ext uri="{BB962C8B-B14F-4D97-AF65-F5344CB8AC3E}">
        <p14:creationId xmlns:p14="http://schemas.microsoft.com/office/powerpoint/2010/main" val="4070918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FB4820-21EC-EF57-8DCC-07C01BDBFDD2}"/>
              </a:ext>
            </a:extLst>
          </p:cNvPr>
          <p:cNvPicPr>
            <a:picLocks noChangeAspect="1"/>
          </p:cNvPicPr>
          <p:nvPr/>
        </p:nvPicPr>
        <p:blipFill rotWithShape="1">
          <a:blip r:embed="rId2"/>
          <a:srcRect l="15789" t="7583" r="22685" b="9116"/>
          <a:stretch/>
        </p:blipFill>
        <p:spPr>
          <a:xfrm rot="10800000">
            <a:off x="5359398" y="12698"/>
            <a:ext cx="6832601" cy="6832602"/>
          </a:xfrm>
          <a:prstGeom prst="rect">
            <a:avLst/>
          </a:prstGeom>
        </p:spPr>
      </p:pic>
      <p:pic>
        <p:nvPicPr>
          <p:cNvPr id="4" name="Picture 3">
            <a:extLst>
              <a:ext uri="{FF2B5EF4-FFF2-40B4-BE49-F238E27FC236}">
                <a16:creationId xmlns:a16="http://schemas.microsoft.com/office/drawing/2014/main" id="{CADD8202-472D-6E9A-AE8E-B723F3A1A992}"/>
              </a:ext>
            </a:extLst>
          </p:cNvPr>
          <p:cNvPicPr>
            <a:picLocks noChangeAspect="1"/>
          </p:cNvPicPr>
          <p:nvPr/>
        </p:nvPicPr>
        <p:blipFill rotWithShape="1">
          <a:blip r:embed="rId2"/>
          <a:srcRect l="15789" t="7738" r="22685" b="8806"/>
          <a:stretch/>
        </p:blipFill>
        <p:spPr>
          <a:xfrm>
            <a:off x="0" y="12698"/>
            <a:ext cx="6832601" cy="6845301"/>
          </a:xfrm>
          <a:prstGeom prst="rect">
            <a:avLst/>
          </a:prstGeom>
        </p:spPr>
      </p:pic>
      <p:sp>
        <p:nvSpPr>
          <p:cNvPr id="6" name="Rectangle 5">
            <a:extLst>
              <a:ext uri="{FF2B5EF4-FFF2-40B4-BE49-F238E27FC236}">
                <a16:creationId xmlns:a16="http://schemas.microsoft.com/office/drawing/2014/main" id="{B7F6504C-76F1-D745-4697-441FE8143FAE}"/>
              </a:ext>
            </a:extLst>
          </p:cNvPr>
          <p:cNvSpPr/>
          <p:nvPr/>
        </p:nvSpPr>
        <p:spPr>
          <a:xfrm>
            <a:off x="488950" y="533399"/>
            <a:ext cx="11214100" cy="5791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9FD149-167D-2756-C1CC-0E30F7C7B8A8}"/>
              </a:ext>
            </a:extLst>
          </p:cNvPr>
          <p:cNvSpPr>
            <a:spLocks noGrp="1"/>
          </p:cNvSpPr>
          <p:nvPr>
            <p:ph idx="1"/>
          </p:nvPr>
        </p:nvSpPr>
        <p:spPr>
          <a:xfrm>
            <a:off x="838200" y="736600"/>
            <a:ext cx="10515600" cy="5440363"/>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In this activity, we will be using the </a:t>
            </a:r>
            <a:r>
              <a:rPr lang="en-US" sz="2000" dirty="0" err="1">
                <a:latin typeface="Arial" panose="020B0604020202020204" pitchFamily="34" charset="0"/>
                <a:cs typeface="Arial" panose="020B0604020202020204" pitchFamily="34" charset="0"/>
              </a:rPr>
              <a:t>Matlab</a:t>
            </a:r>
            <a:r>
              <a:rPr lang="en-US" sz="2000" dirty="0">
                <a:latin typeface="Arial" panose="020B0604020202020204" pitchFamily="34" charset="0"/>
                <a:cs typeface="Arial" panose="020B0604020202020204" pitchFamily="34" charset="0"/>
              </a:rPr>
              <a:t> code provided by Dr. Soriano. There are three disparity functions available in </a:t>
            </a:r>
            <a:r>
              <a:rPr lang="en-US" sz="2000" dirty="0" err="1">
                <a:latin typeface="Arial" panose="020B0604020202020204" pitchFamily="34" charset="0"/>
                <a:cs typeface="Arial" panose="020B0604020202020204" pitchFamily="34" charset="0"/>
              </a:rPr>
              <a:t>Matlab</a:t>
            </a:r>
            <a:r>
              <a:rPr lang="en-US" sz="2000" dirty="0">
                <a:latin typeface="Arial" panose="020B0604020202020204" pitchFamily="34" charset="0"/>
                <a:cs typeface="Arial" panose="020B0604020202020204" pitchFamily="34" charset="0"/>
              </a:rPr>
              <a:t>:</a:t>
            </a:r>
          </a:p>
          <a:p>
            <a:pPr algn="just"/>
            <a:r>
              <a:rPr lang="en-US" sz="2000" b="1" dirty="0" err="1">
                <a:solidFill>
                  <a:schemeClr val="accent6">
                    <a:lumMod val="75000"/>
                  </a:schemeClr>
                </a:solidFill>
                <a:latin typeface="Arial" panose="020B0604020202020204" pitchFamily="34" charset="0"/>
                <a:cs typeface="Arial" panose="020B0604020202020204" pitchFamily="34" charset="0"/>
              </a:rPr>
              <a:t>DisparityBM</a:t>
            </a:r>
            <a:r>
              <a:rPr lang="en-US" sz="2000" dirty="0">
                <a:latin typeface="Arial" panose="020B0604020202020204" pitchFamily="34" charset="0"/>
                <a:cs typeface="Arial" panose="020B0604020202020204" pitchFamily="34" charset="0"/>
              </a:rPr>
              <a:t> – </a:t>
            </a:r>
            <a:r>
              <a:rPr lang="en-PH" sz="2000" dirty="0">
                <a:latin typeface="Arial" panose="020B0604020202020204" pitchFamily="34" charset="0"/>
                <a:cs typeface="Arial" panose="020B0604020202020204" pitchFamily="34" charset="0"/>
              </a:rPr>
              <a:t>computes disparity map using block matching. The Block Matching block estimates motion between two images by comparing blocks of pixels. The block </a:t>
            </a:r>
            <a:r>
              <a:rPr lang="en-PH" sz="2000" b="1" dirty="0">
                <a:latin typeface="Arial" panose="020B0604020202020204" pitchFamily="34" charset="0"/>
                <a:cs typeface="Arial" panose="020B0604020202020204" pitchFamily="34" charset="0"/>
              </a:rPr>
              <a:t>matches the block of pixels between frames by moving the block of pixels over a search region.</a:t>
            </a:r>
          </a:p>
          <a:p>
            <a:pPr algn="just"/>
            <a:r>
              <a:rPr lang="en-PH" sz="2000" b="1" dirty="0" err="1">
                <a:solidFill>
                  <a:schemeClr val="accent6">
                    <a:lumMod val="75000"/>
                  </a:schemeClr>
                </a:solidFill>
                <a:latin typeface="Arial" panose="020B0604020202020204" pitchFamily="34" charset="0"/>
                <a:cs typeface="Arial" panose="020B0604020202020204" pitchFamily="34" charset="0"/>
              </a:rPr>
              <a:t>DisparitySGM</a:t>
            </a:r>
            <a:r>
              <a:rPr lang="en-PH" sz="2000" dirty="0">
                <a:latin typeface="Arial" panose="020B0604020202020204" pitchFamily="34" charset="0"/>
                <a:cs typeface="Arial" panose="020B0604020202020204" pitchFamily="34" charset="0"/>
              </a:rPr>
              <a:t> – computes disparity map using Semi-Global Matching. Semi-global matching </a:t>
            </a:r>
            <a:r>
              <a:rPr lang="en-PH" sz="2000" b="1" dirty="0">
                <a:latin typeface="Arial" panose="020B0604020202020204" pitchFamily="34" charset="0"/>
                <a:cs typeface="Arial" panose="020B0604020202020204" pitchFamily="34" charset="0"/>
              </a:rPr>
              <a:t>uses information from neighboring pixels in multiple directions to calculate the disparity of a pixel</a:t>
            </a:r>
            <a:r>
              <a:rPr lang="en-PH" sz="2000" dirty="0">
                <a:latin typeface="Arial" panose="020B0604020202020204" pitchFamily="34" charset="0"/>
                <a:cs typeface="Arial" panose="020B0604020202020204" pitchFamily="34" charset="0"/>
              </a:rPr>
              <a:t>.</a:t>
            </a:r>
          </a:p>
          <a:p>
            <a:pPr algn="just"/>
            <a:r>
              <a:rPr lang="en-PH" sz="2000" dirty="0">
                <a:latin typeface="Arial" panose="020B0604020202020204" pitchFamily="34" charset="0"/>
                <a:cs typeface="Arial" panose="020B0604020202020204" pitchFamily="34" charset="0"/>
              </a:rPr>
              <a:t>Disparity – this is not recommended by </a:t>
            </a:r>
            <a:r>
              <a:rPr lang="en-PH" sz="2000" dirty="0" err="1">
                <a:latin typeface="Arial" panose="020B0604020202020204" pitchFamily="34" charset="0"/>
                <a:cs typeface="Arial" panose="020B0604020202020204" pitchFamily="34" charset="0"/>
              </a:rPr>
              <a:t>Mathworks</a:t>
            </a:r>
            <a:r>
              <a:rPr lang="en-PH" sz="2000" dirty="0">
                <a:latin typeface="Arial" panose="020B0604020202020204" pitchFamily="34" charset="0"/>
                <a:cs typeface="Arial" panose="020B0604020202020204" pitchFamily="34" charset="0"/>
              </a:rPr>
              <a:t> so we will just focus on the two.</a:t>
            </a:r>
          </a:p>
          <a:p>
            <a:pPr marL="0" indent="0" algn="just">
              <a:buNone/>
            </a:pPr>
            <a:endParaRPr lang="en-PH" sz="2000" dirty="0">
              <a:latin typeface="Arial" panose="020B0604020202020204" pitchFamily="34" charset="0"/>
              <a:cs typeface="Arial" panose="020B0604020202020204" pitchFamily="34" charset="0"/>
            </a:endParaRPr>
          </a:p>
          <a:p>
            <a:pPr marL="0" indent="0" algn="just">
              <a:buNone/>
            </a:pPr>
            <a:r>
              <a:rPr lang="en-PH" sz="2000" dirty="0">
                <a:latin typeface="Arial" panose="020B0604020202020204" pitchFamily="34" charset="0"/>
                <a:cs typeface="Arial" panose="020B0604020202020204" pitchFamily="34" charset="0"/>
              </a:rPr>
              <a:t>Furthermore, we will also do it in Python using the following functions from OpenCV:</a:t>
            </a:r>
          </a:p>
          <a:p>
            <a:pPr algn="just"/>
            <a:r>
              <a:rPr lang="en-PH" sz="2000" b="1" dirty="0">
                <a:solidFill>
                  <a:schemeClr val="accent6">
                    <a:lumMod val="75000"/>
                  </a:schemeClr>
                </a:solidFill>
                <a:latin typeface="Arial" panose="020B0604020202020204" pitchFamily="34" charset="0"/>
                <a:cs typeface="Arial" panose="020B0604020202020204" pitchFamily="34" charset="0"/>
              </a:rPr>
              <a:t>cv2.StereoBM_create </a:t>
            </a:r>
            <a:r>
              <a:rPr lang="en-PH" sz="2000" dirty="0">
                <a:solidFill>
                  <a:schemeClr val="accent6">
                    <a:lumMod val="75000"/>
                  </a:schemeClr>
                </a:solidFill>
                <a:latin typeface="Arial" panose="020B0604020202020204" pitchFamily="34" charset="0"/>
                <a:cs typeface="Arial" panose="020B0604020202020204" pitchFamily="34" charset="0"/>
              </a:rPr>
              <a:t>– </a:t>
            </a:r>
            <a:r>
              <a:rPr lang="en-PH" sz="2000" dirty="0">
                <a:latin typeface="Arial" panose="020B0604020202020204" pitchFamily="34" charset="0"/>
                <a:cs typeface="Arial" panose="020B0604020202020204" pitchFamily="34" charset="0"/>
              </a:rPr>
              <a:t>computes disparity map using block matching</a:t>
            </a:r>
          </a:p>
          <a:p>
            <a:pPr algn="just"/>
            <a:r>
              <a:rPr lang="en-PH" sz="2000" b="1" dirty="0">
                <a:solidFill>
                  <a:schemeClr val="accent6">
                    <a:lumMod val="75000"/>
                  </a:schemeClr>
                </a:solidFill>
                <a:latin typeface="Arial" panose="020B0604020202020204" pitchFamily="34" charset="0"/>
                <a:cs typeface="Arial" panose="020B0604020202020204" pitchFamily="34" charset="0"/>
              </a:rPr>
              <a:t>cv2.StereoSGBM_create – </a:t>
            </a:r>
            <a:r>
              <a:rPr lang="en-PH" sz="2000" dirty="0">
                <a:latin typeface="Arial" panose="020B0604020202020204" pitchFamily="34" charset="0"/>
                <a:cs typeface="Arial" panose="020B0604020202020204" pitchFamily="34" charset="0"/>
              </a:rPr>
              <a:t>computes disparity map using Semi-Global Matching</a:t>
            </a:r>
          </a:p>
          <a:p>
            <a:pPr algn="just"/>
            <a:endParaRPr lang="en-PH" sz="2000" dirty="0">
              <a:latin typeface="Arial" panose="020B0604020202020204" pitchFamily="34" charset="0"/>
              <a:cs typeface="Arial" panose="020B0604020202020204" pitchFamily="34" charset="0"/>
            </a:endParaRPr>
          </a:p>
          <a:p>
            <a:pPr marL="0" indent="0" algn="just">
              <a:buNone/>
            </a:pPr>
            <a:endParaRPr lang="en-PH" sz="2000" dirty="0">
              <a:latin typeface="Arial" panose="020B0604020202020204" pitchFamily="34" charset="0"/>
              <a:cs typeface="Arial" panose="020B0604020202020204" pitchFamily="34" charset="0"/>
            </a:endParaRPr>
          </a:p>
          <a:p>
            <a:pPr algn="just"/>
            <a:endParaRPr lang="en-US" sz="2000" dirty="0">
              <a:latin typeface="Arial" panose="020B0604020202020204" pitchFamily="34" charset="0"/>
              <a:cs typeface="Arial" panose="020B0604020202020204" pitchFamily="34" charset="0"/>
            </a:endParaRPr>
          </a:p>
        </p:txBody>
      </p:sp>
      <p:sp>
        <p:nvSpPr>
          <p:cNvPr id="7" name="Slide Number Placeholder 6">
            <a:extLst>
              <a:ext uri="{FF2B5EF4-FFF2-40B4-BE49-F238E27FC236}">
                <a16:creationId xmlns:a16="http://schemas.microsoft.com/office/drawing/2014/main" id="{D81C95F2-0450-72CD-59E6-88B7D6948A9E}"/>
              </a:ext>
            </a:extLst>
          </p:cNvPr>
          <p:cNvSpPr>
            <a:spLocks noGrp="1"/>
          </p:cNvSpPr>
          <p:nvPr>
            <p:ph type="sldNum" sz="quarter" idx="12"/>
          </p:nvPr>
        </p:nvSpPr>
        <p:spPr/>
        <p:txBody>
          <a:bodyPr/>
          <a:lstStyle/>
          <a:p>
            <a:fld id="{C79DC42F-2A4D-6C4B-99F0-A335AABE4625}" type="slidenum">
              <a:rPr lang="en-US" smtClean="0"/>
              <a:t>3</a:t>
            </a:fld>
            <a:endParaRPr lang="en-US"/>
          </a:p>
        </p:txBody>
      </p:sp>
    </p:spTree>
    <p:extLst>
      <p:ext uri="{BB962C8B-B14F-4D97-AF65-F5344CB8AC3E}">
        <p14:creationId xmlns:p14="http://schemas.microsoft.com/office/powerpoint/2010/main" val="2548818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FB4820-21EC-EF57-8DCC-07C01BDBFDD2}"/>
              </a:ext>
            </a:extLst>
          </p:cNvPr>
          <p:cNvPicPr>
            <a:picLocks noChangeAspect="1"/>
          </p:cNvPicPr>
          <p:nvPr/>
        </p:nvPicPr>
        <p:blipFill rotWithShape="1">
          <a:blip r:embed="rId2"/>
          <a:srcRect l="15789" t="7583" r="22685" b="9116"/>
          <a:stretch/>
        </p:blipFill>
        <p:spPr>
          <a:xfrm rot="10800000">
            <a:off x="5359398" y="12698"/>
            <a:ext cx="6832601" cy="6832602"/>
          </a:xfrm>
          <a:prstGeom prst="rect">
            <a:avLst/>
          </a:prstGeom>
        </p:spPr>
      </p:pic>
      <p:pic>
        <p:nvPicPr>
          <p:cNvPr id="4" name="Picture 3">
            <a:extLst>
              <a:ext uri="{FF2B5EF4-FFF2-40B4-BE49-F238E27FC236}">
                <a16:creationId xmlns:a16="http://schemas.microsoft.com/office/drawing/2014/main" id="{CADD8202-472D-6E9A-AE8E-B723F3A1A992}"/>
              </a:ext>
            </a:extLst>
          </p:cNvPr>
          <p:cNvPicPr>
            <a:picLocks noChangeAspect="1"/>
          </p:cNvPicPr>
          <p:nvPr/>
        </p:nvPicPr>
        <p:blipFill rotWithShape="1">
          <a:blip r:embed="rId2"/>
          <a:srcRect l="15789" t="7738" r="22685" b="8806"/>
          <a:stretch/>
        </p:blipFill>
        <p:spPr>
          <a:xfrm>
            <a:off x="0" y="12698"/>
            <a:ext cx="6832601" cy="6845301"/>
          </a:xfrm>
          <a:prstGeom prst="rect">
            <a:avLst/>
          </a:prstGeom>
        </p:spPr>
      </p:pic>
      <p:sp>
        <p:nvSpPr>
          <p:cNvPr id="6" name="Rectangle 5">
            <a:extLst>
              <a:ext uri="{FF2B5EF4-FFF2-40B4-BE49-F238E27FC236}">
                <a16:creationId xmlns:a16="http://schemas.microsoft.com/office/drawing/2014/main" id="{B7F6504C-76F1-D745-4697-441FE8143FAE}"/>
              </a:ext>
            </a:extLst>
          </p:cNvPr>
          <p:cNvSpPr/>
          <p:nvPr/>
        </p:nvSpPr>
        <p:spPr>
          <a:xfrm>
            <a:off x="488950" y="533399"/>
            <a:ext cx="11214100" cy="5791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9FD149-167D-2756-C1CC-0E30F7C7B8A8}"/>
              </a:ext>
            </a:extLst>
          </p:cNvPr>
          <p:cNvSpPr>
            <a:spLocks noGrp="1"/>
          </p:cNvSpPr>
          <p:nvPr>
            <p:ph idx="1"/>
          </p:nvPr>
        </p:nvSpPr>
        <p:spPr>
          <a:xfrm>
            <a:off x="669231" y="736600"/>
            <a:ext cx="10853535" cy="5440363"/>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Python Code:</a:t>
            </a: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endParaRPr lang="en-US" sz="2000" dirty="0">
              <a:latin typeface="Arial" panose="020B0604020202020204" pitchFamily="34" charset="0"/>
              <a:cs typeface="Arial" panose="020B0604020202020204" pitchFamily="34" charset="0"/>
            </a:endParaRPr>
          </a:p>
          <a:p>
            <a:pPr marL="0" indent="0" algn="just">
              <a:buNone/>
            </a:pPr>
            <a:r>
              <a:rPr lang="en-US" sz="1600" dirty="0">
                <a:latin typeface="Arial" panose="020B0604020202020204" pitchFamily="34" charset="0"/>
                <a:cs typeface="Arial" panose="020B0604020202020204" pitchFamily="34" charset="0"/>
              </a:rPr>
              <a:t>The parameters that I set here are my own parameters and is open for exploration. These numbers were chosen from based on my quick parameter exploration in slide 7.</a:t>
            </a:r>
          </a:p>
          <a:p>
            <a:pPr marL="0" indent="0" algn="just">
              <a:buNone/>
            </a:pPr>
            <a:endParaRPr lang="en-US" sz="18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D3181C8-38AB-7A51-A393-B36A7D443E65}"/>
              </a:ext>
            </a:extLst>
          </p:cNvPr>
          <p:cNvSpPr txBox="1"/>
          <p:nvPr/>
        </p:nvSpPr>
        <p:spPr>
          <a:xfrm>
            <a:off x="8251533" y="1060826"/>
            <a:ext cx="3271233" cy="4524315"/>
          </a:xfrm>
          <a:prstGeom prst="rect">
            <a:avLst/>
          </a:prstGeom>
          <a:noFill/>
        </p:spPr>
        <p:txBody>
          <a:bodyPr wrap="square" rtlCol="0">
            <a:spAutoFit/>
          </a:bodyPr>
          <a:lstStyle/>
          <a:p>
            <a:pPr algn="just"/>
            <a:r>
              <a:rPr lang="en-US" sz="1600" dirty="0">
                <a:latin typeface="Arial" panose="020B0604020202020204" pitchFamily="34" charset="0"/>
                <a:cs typeface="Arial" panose="020B0604020202020204" pitchFamily="34" charset="0"/>
              </a:rPr>
              <a:t>Sections 1-3 are just the usual imports and preliminary steps.</a:t>
            </a:r>
          </a:p>
          <a:p>
            <a:pPr algn="just"/>
            <a:endParaRPr lang="en-US" sz="1600" dirty="0">
              <a:latin typeface="Arial" panose="020B0604020202020204" pitchFamily="34" charset="0"/>
              <a:cs typeface="Arial" panose="020B0604020202020204" pitchFamily="34" charset="0"/>
            </a:endParaRPr>
          </a:p>
          <a:p>
            <a:pPr algn="just"/>
            <a:r>
              <a:rPr lang="en-US" sz="1600" dirty="0">
                <a:latin typeface="Arial" panose="020B0604020202020204" pitchFamily="34" charset="0"/>
                <a:cs typeface="Arial" panose="020B0604020202020204" pitchFamily="34" charset="0"/>
              </a:rPr>
              <a:t>Section 4 computes the disparity from two images. Here are the parameters to take note:</a:t>
            </a:r>
          </a:p>
          <a:p>
            <a:pPr algn="just"/>
            <a:endParaRPr lang="en-PH" sz="1600" i="1" dirty="0">
              <a:latin typeface="Arial" panose="020B0604020202020204" pitchFamily="34" charset="0"/>
              <a:cs typeface="Arial" panose="020B0604020202020204" pitchFamily="34" charset="0"/>
            </a:endParaRPr>
          </a:p>
          <a:p>
            <a:pPr algn="just"/>
            <a:r>
              <a:rPr lang="en-PH" sz="1600" b="1" i="1" dirty="0" err="1">
                <a:latin typeface="Arial" panose="020B0604020202020204" pitchFamily="34" charset="0"/>
                <a:cs typeface="Arial" panose="020B0604020202020204" pitchFamily="34" charset="0"/>
              </a:rPr>
              <a:t>numDisparity</a:t>
            </a:r>
            <a:r>
              <a:rPr lang="en-PH" sz="1600" dirty="0">
                <a:latin typeface="Arial" panose="020B0604020202020204" pitchFamily="34" charset="0"/>
                <a:cs typeface="Arial" panose="020B0604020202020204" pitchFamily="34" charset="0"/>
              </a:rPr>
              <a:t> determines the resolution of your stereo map. So if you set it to 16, the algorithm will attempt to define 16 different levels of depth for the map. It must be divisible by 16. </a:t>
            </a:r>
          </a:p>
          <a:p>
            <a:pPr algn="just"/>
            <a:endParaRPr lang="en-PH" sz="1600" dirty="0">
              <a:latin typeface="Arial" panose="020B0604020202020204" pitchFamily="34" charset="0"/>
              <a:cs typeface="Arial" panose="020B0604020202020204" pitchFamily="34" charset="0"/>
            </a:endParaRPr>
          </a:p>
          <a:p>
            <a:pPr algn="just"/>
            <a:r>
              <a:rPr lang="en-PH" sz="1600" b="1" i="1" dirty="0" err="1">
                <a:latin typeface="Arial" panose="020B0604020202020204" pitchFamily="34" charset="0"/>
                <a:cs typeface="Arial" panose="020B0604020202020204" pitchFamily="34" charset="0"/>
              </a:rPr>
              <a:t>BlockSize</a:t>
            </a:r>
            <a:r>
              <a:rPr lang="en-PH" sz="1600" dirty="0">
                <a:latin typeface="Arial" panose="020B0604020202020204" pitchFamily="34" charset="0"/>
                <a:cs typeface="Arial" panose="020B0604020202020204" pitchFamily="34" charset="0"/>
              </a:rPr>
              <a:t> is the size of the block of pixels the algorithm will compare for each stereo pair. Must be odd number.</a:t>
            </a:r>
            <a:endParaRPr lang="en-US" sz="1600"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49342E50-D56B-E141-E505-5145E8F9E8C5}"/>
              </a:ext>
            </a:extLst>
          </p:cNvPr>
          <p:cNvPicPr>
            <a:picLocks noChangeAspect="1"/>
          </p:cNvPicPr>
          <p:nvPr/>
        </p:nvPicPr>
        <p:blipFill>
          <a:blip r:embed="rId3"/>
          <a:stretch>
            <a:fillRect/>
          </a:stretch>
        </p:blipFill>
        <p:spPr>
          <a:xfrm>
            <a:off x="669231" y="1166842"/>
            <a:ext cx="7402018" cy="4386381"/>
          </a:xfrm>
          <a:prstGeom prst="rect">
            <a:avLst/>
          </a:prstGeom>
        </p:spPr>
      </p:pic>
      <p:sp>
        <p:nvSpPr>
          <p:cNvPr id="12" name="Slide Number Placeholder 11">
            <a:extLst>
              <a:ext uri="{FF2B5EF4-FFF2-40B4-BE49-F238E27FC236}">
                <a16:creationId xmlns:a16="http://schemas.microsoft.com/office/drawing/2014/main" id="{BC14D290-FC19-F1BE-A122-4F0185F72771}"/>
              </a:ext>
            </a:extLst>
          </p:cNvPr>
          <p:cNvSpPr>
            <a:spLocks noGrp="1"/>
          </p:cNvSpPr>
          <p:nvPr>
            <p:ph type="sldNum" sz="quarter" idx="12"/>
          </p:nvPr>
        </p:nvSpPr>
        <p:spPr/>
        <p:txBody>
          <a:bodyPr/>
          <a:lstStyle/>
          <a:p>
            <a:fld id="{C79DC42F-2A4D-6C4B-99F0-A335AABE4625}" type="slidenum">
              <a:rPr lang="en-US" smtClean="0"/>
              <a:t>4</a:t>
            </a:fld>
            <a:endParaRPr lang="en-US"/>
          </a:p>
        </p:txBody>
      </p:sp>
    </p:spTree>
    <p:extLst>
      <p:ext uri="{BB962C8B-B14F-4D97-AF65-F5344CB8AC3E}">
        <p14:creationId xmlns:p14="http://schemas.microsoft.com/office/powerpoint/2010/main" val="1457228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FB4820-21EC-EF57-8DCC-07C01BDBFDD2}"/>
              </a:ext>
            </a:extLst>
          </p:cNvPr>
          <p:cNvPicPr>
            <a:picLocks noChangeAspect="1"/>
          </p:cNvPicPr>
          <p:nvPr/>
        </p:nvPicPr>
        <p:blipFill rotWithShape="1">
          <a:blip r:embed="rId2"/>
          <a:srcRect l="15789" t="7583" r="22685" b="9116"/>
          <a:stretch/>
        </p:blipFill>
        <p:spPr>
          <a:xfrm rot="10800000">
            <a:off x="5359399" y="40480"/>
            <a:ext cx="6832601" cy="6832602"/>
          </a:xfrm>
          <a:prstGeom prst="rect">
            <a:avLst/>
          </a:prstGeom>
        </p:spPr>
      </p:pic>
      <p:pic>
        <p:nvPicPr>
          <p:cNvPr id="4" name="Picture 3">
            <a:extLst>
              <a:ext uri="{FF2B5EF4-FFF2-40B4-BE49-F238E27FC236}">
                <a16:creationId xmlns:a16="http://schemas.microsoft.com/office/drawing/2014/main" id="{CADD8202-472D-6E9A-AE8E-B723F3A1A992}"/>
              </a:ext>
            </a:extLst>
          </p:cNvPr>
          <p:cNvPicPr>
            <a:picLocks noChangeAspect="1"/>
          </p:cNvPicPr>
          <p:nvPr/>
        </p:nvPicPr>
        <p:blipFill rotWithShape="1">
          <a:blip r:embed="rId2"/>
          <a:srcRect l="15789" t="7738" r="22685" b="8806"/>
          <a:stretch/>
        </p:blipFill>
        <p:spPr>
          <a:xfrm>
            <a:off x="0" y="12698"/>
            <a:ext cx="6832601" cy="6845301"/>
          </a:xfrm>
          <a:prstGeom prst="rect">
            <a:avLst/>
          </a:prstGeom>
        </p:spPr>
      </p:pic>
      <p:sp>
        <p:nvSpPr>
          <p:cNvPr id="6" name="Rectangle 5">
            <a:extLst>
              <a:ext uri="{FF2B5EF4-FFF2-40B4-BE49-F238E27FC236}">
                <a16:creationId xmlns:a16="http://schemas.microsoft.com/office/drawing/2014/main" id="{B7F6504C-76F1-D745-4697-441FE8143FAE}"/>
              </a:ext>
            </a:extLst>
          </p:cNvPr>
          <p:cNvSpPr/>
          <p:nvPr/>
        </p:nvSpPr>
        <p:spPr>
          <a:xfrm>
            <a:off x="488950" y="533399"/>
            <a:ext cx="11214100" cy="5791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D9FD149-167D-2756-C1CC-0E30F7C7B8A8}"/>
              </a:ext>
            </a:extLst>
          </p:cNvPr>
          <p:cNvSpPr>
            <a:spLocks noGrp="1"/>
          </p:cNvSpPr>
          <p:nvPr>
            <p:ph idx="1"/>
          </p:nvPr>
        </p:nvSpPr>
        <p:spPr>
          <a:xfrm>
            <a:off x="625997" y="736600"/>
            <a:ext cx="10940006" cy="5440363"/>
          </a:xfrm>
        </p:spPr>
        <p:txBody>
          <a:bodyPr>
            <a:normAutofit/>
          </a:bodyPr>
          <a:lstStyle/>
          <a:p>
            <a:pPr marL="0" indent="0" algn="just">
              <a:buNone/>
            </a:pPr>
            <a:r>
              <a:rPr lang="en-US" sz="2000" dirty="0">
                <a:latin typeface="Arial" panose="020B0604020202020204" pitchFamily="34" charset="0"/>
                <a:cs typeface="Arial" panose="020B0604020202020204" pitchFamily="34" charset="0"/>
              </a:rPr>
              <a:t>Python Code: Displaying the plots in 2D and 3D</a:t>
            </a:r>
          </a:p>
        </p:txBody>
      </p:sp>
      <p:pic>
        <p:nvPicPr>
          <p:cNvPr id="2" name="Picture 1">
            <a:extLst>
              <a:ext uri="{FF2B5EF4-FFF2-40B4-BE49-F238E27FC236}">
                <a16:creationId xmlns:a16="http://schemas.microsoft.com/office/drawing/2014/main" id="{D47A0116-1148-5A70-09AA-3C3C4C1BF1F8}"/>
              </a:ext>
            </a:extLst>
          </p:cNvPr>
          <p:cNvPicPr>
            <a:picLocks noChangeAspect="1"/>
          </p:cNvPicPr>
          <p:nvPr/>
        </p:nvPicPr>
        <p:blipFill>
          <a:blip r:embed="rId3"/>
          <a:stretch>
            <a:fillRect/>
          </a:stretch>
        </p:blipFill>
        <p:spPr>
          <a:xfrm>
            <a:off x="838200" y="1236663"/>
            <a:ext cx="4805940" cy="4940300"/>
          </a:xfrm>
          <a:prstGeom prst="rect">
            <a:avLst/>
          </a:prstGeom>
        </p:spPr>
      </p:pic>
      <p:pic>
        <p:nvPicPr>
          <p:cNvPr id="7" name="Picture 6">
            <a:extLst>
              <a:ext uri="{FF2B5EF4-FFF2-40B4-BE49-F238E27FC236}">
                <a16:creationId xmlns:a16="http://schemas.microsoft.com/office/drawing/2014/main" id="{CD7E5C56-77F0-7D57-CBBE-F35B9532C11B}"/>
              </a:ext>
            </a:extLst>
          </p:cNvPr>
          <p:cNvPicPr>
            <a:picLocks noChangeAspect="1"/>
          </p:cNvPicPr>
          <p:nvPr/>
        </p:nvPicPr>
        <p:blipFill>
          <a:blip r:embed="rId4"/>
          <a:stretch>
            <a:fillRect/>
          </a:stretch>
        </p:blipFill>
        <p:spPr>
          <a:xfrm>
            <a:off x="5777949" y="1265289"/>
            <a:ext cx="5788054" cy="1334259"/>
          </a:xfrm>
          <a:prstGeom prst="rect">
            <a:avLst/>
          </a:prstGeom>
        </p:spPr>
      </p:pic>
      <p:sp>
        <p:nvSpPr>
          <p:cNvPr id="8" name="Slide Number Placeholder 7">
            <a:extLst>
              <a:ext uri="{FF2B5EF4-FFF2-40B4-BE49-F238E27FC236}">
                <a16:creationId xmlns:a16="http://schemas.microsoft.com/office/drawing/2014/main" id="{2FFB2B39-E832-C600-0064-F22F6EA23DA3}"/>
              </a:ext>
            </a:extLst>
          </p:cNvPr>
          <p:cNvSpPr>
            <a:spLocks noGrp="1"/>
          </p:cNvSpPr>
          <p:nvPr>
            <p:ph type="sldNum" sz="quarter" idx="12"/>
          </p:nvPr>
        </p:nvSpPr>
        <p:spPr/>
        <p:txBody>
          <a:bodyPr/>
          <a:lstStyle/>
          <a:p>
            <a:fld id="{C79DC42F-2A4D-6C4B-99F0-A335AABE4625}" type="slidenum">
              <a:rPr lang="en-US" smtClean="0"/>
              <a:t>5</a:t>
            </a:fld>
            <a:endParaRPr lang="en-US"/>
          </a:p>
        </p:txBody>
      </p:sp>
    </p:spTree>
    <p:extLst>
      <p:ext uri="{BB962C8B-B14F-4D97-AF65-F5344CB8AC3E}">
        <p14:creationId xmlns:p14="http://schemas.microsoft.com/office/powerpoint/2010/main" val="152791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9FA747-B223-E7DB-41D8-03E78CFEA388}"/>
              </a:ext>
            </a:extLst>
          </p:cNvPr>
          <p:cNvPicPr>
            <a:picLocks noChangeAspect="1"/>
          </p:cNvPicPr>
          <p:nvPr/>
        </p:nvPicPr>
        <p:blipFill rotWithShape="1">
          <a:blip r:embed="rId3"/>
          <a:srcRect l="15789" t="7583" r="22685" b="9116"/>
          <a:stretch/>
        </p:blipFill>
        <p:spPr>
          <a:xfrm rot="10800000">
            <a:off x="5359398" y="12698"/>
            <a:ext cx="6832601" cy="6832602"/>
          </a:xfrm>
          <a:prstGeom prst="rect">
            <a:avLst/>
          </a:prstGeom>
        </p:spPr>
      </p:pic>
      <p:pic>
        <p:nvPicPr>
          <p:cNvPr id="9" name="Picture 8">
            <a:extLst>
              <a:ext uri="{FF2B5EF4-FFF2-40B4-BE49-F238E27FC236}">
                <a16:creationId xmlns:a16="http://schemas.microsoft.com/office/drawing/2014/main" id="{04EB79C8-E241-63D4-72A6-1E1C8B98D79F}"/>
              </a:ext>
            </a:extLst>
          </p:cNvPr>
          <p:cNvPicPr>
            <a:picLocks noChangeAspect="1"/>
          </p:cNvPicPr>
          <p:nvPr/>
        </p:nvPicPr>
        <p:blipFill rotWithShape="1">
          <a:blip r:embed="rId3"/>
          <a:srcRect l="15789" t="7738" r="22685" b="8806"/>
          <a:stretch/>
        </p:blipFill>
        <p:spPr>
          <a:xfrm>
            <a:off x="0" y="12698"/>
            <a:ext cx="6832601" cy="6845301"/>
          </a:xfrm>
          <a:prstGeom prst="rect">
            <a:avLst/>
          </a:prstGeom>
        </p:spPr>
      </p:pic>
      <p:sp>
        <p:nvSpPr>
          <p:cNvPr id="10" name="Rectangle 9">
            <a:extLst>
              <a:ext uri="{FF2B5EF4-FFF2-40B4-BE49-F238E27FC236}">
                <a16:creationId xmlns:a16="http://schemas.microsoft.com/office/drawing/2014/main" id="{7C7C83CE-45C3-3012-F025-4A2D814037C3}"/>
              </a:ext>
            </a:extLst>
          </p:cNvPr>
          <p:cNvSpPr/>
          <p:nvPr/>
        </p:nvSpPr>
        <p:spPr>
          <a:xfrm>
            <a:off x="-1" y="317500"/>
            <a:ext cx="12191999" cy="622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E87E58-F524-430D-8E05-AC0245CF38B5}"/>
              </a:ext>
            </a:extLst>
          </p:cNvPr>
          <p:cNvSpPr/>
          <p:nvPr/>
        </p:nvSpPr>
        <p:spPr>
          <a:xfrm>
            <a:off x="101600" y="2892698"/>
            <a:ext cx="5994400" cy="3558902"/>
          </a:xfrm>
          <a:prstGeom prst="rect">
            <a:avLst/>
          </a:prstGeom>
          <a:solidFill>
            <a:schemeClr val="accent2">
              <a:lumMod val="20000"/>
              <a:lumOff val="8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39BDC7-9080-3D14-810F-E61DE5158A04}"/>
              </a:ext>
            </a:extLst>
          </p:cNvPr>
          <p:cNvPicPr>
            <a:picLocks noChangeAspect="1"/>
          </p:cNvPicPr>
          <p:nvPr/>
        </p:nvPicPr>
        <p:blipFill>
          <a:blip r:embed="rId4"/>
          <a:stretch>
            <a:fillRect/>
          </a:stretch>
        </p:blipFill>
        <p:spPr>
          <a:xfrm>
            <a:off x="165099" y="3533500"/>
            <a:ext cx="2914069" cy="2700000"/>
          </a:xfrm>
          <a:prstGeom prst="rect">
            <a:avLst/>
          </a:prstGeom>
        </p:spPr>
      </p:pic>
      <p:pic>
        <p:nvPicPr>
          <p:cNvPr id="6" name="Picture 5">
            <a:extLst>
              <a:ext uri="{FF2B5EF4-FFF2-40B4-BE49-F238E27FC236}">
                <a16:creationId xmlns:a16="http://schemas.microsoft.com/office/drawing/2014/main" id="{174FD6B8-9A58-7C2A-56DD-DD46481E1106}"/>
              </a:ext>
            </a:extLst>
          </p:cNvPr>
          <p:cNvPicPr>
            <a:picLocks noChangeAspect="1"/>
          </p:cNvPicPr>
          <p:nvPr/>
        </p:nvPicPr>
        <p:blipFill>
          <a:blip r:embed="rId5"/>
          <a:stretch>
            <a:fillRect/>
          </a:stretch>
        </p:blipFill>
        <p:spPr>
          <a:xfrm>
            <a:off x="3142667" y="3533500"/>
            <a:ext cx="2884554" cy="2700000"/>
          </a:xfrm>
          <a:prstGeom prst="rect">
            <a:avLst/>
          </a:prstGeom>
        </p:spPr>
      </p:pic>
      <p:sp>
        <p:nvSpPr>
          <p:cNvPr id="11" name="Rectangle 10">
            <a:extLst>
              <a:ext uri="{FF2B5EF4-FFF2-40B4-BE49-F238E27FC236}">
                <a16:creationId xmlns:a16="http://schemas.microsoft.com/office/drawing/2014/main" id="{3F7E5508-ADC9-02A0-84EB-8343039CF9D6}"/>
              </a:ext>
            </a:extLst>
          </p:cNvPr>
          <p:cNvSpPr/>
          <p:nvPr/>
        </p:nvSpPr>
        <p:spPr>
          <a:xfrm>
            <a:off x="6095999" y="466001"/>
            <a:ext cx="5994400" cy="5985599"/>
          </a:xfrm>
          <a:prstGeom prst="rect">
            <a:avLst/>
          </a:prstGeom>
          <a:solidFill>
            <a:schemeClr val="accent4">
              <a:lumMod val="20000"/>
              <a:lumOff val="8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75455E2-2B0F-2B4E-6A4A-A6441E2D1D42}"/>
              </a:ext>
            </a:extLst>
          </p:cNvPr>
          <p:cNvSpPr txBox="1"/>
          <p:nvPr/>
        </p:nvSpPr>
        <p:spPr>
          <a:xfrm>
            <a:off x="165099" y="3035300"/>
            <a:ext cx="5829301"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Matlab</a:t>
            </a:r>
            <a:r>
              <a:rPr lang="en-US" sz="1400" dirty="0">
                <a:latin typeface="Arial" panose="020B0604020202020204" pitchFamily="34" charset="0"/>
                <a:cs typeface="Arial" panose="020B0604020202020204" pitchFamily="34" charset="0"/>
              </a:rPr>
              <a:t> code:</a:t>
            </a:r>
          </a:p>
        </p:txBody>
      </p:sp>
      <p:sp>
        <p:nvSpPr>
          <p:cNvPr id="16" name="TextBox 15">
            <a:extLst>
              <a:ext uri="{FF2B5EF4-FFF2-40B4-BE49-F238E27FC236}">
                <a16:creationId xmlns:a16="http://schemas.microsoft.com/office/drawing/2014/main" id="{99BA1F21-1499-79BF-56B7-C1C7BA4F8FFE}"/>
              </a:ext>
            </a:extLst>
          </p:cNvPr>
          <p:cNvSpPr txBox="1"/>
          <p:nvPr/>
        </p:nvSpPr>
        <p:spPr>
          <a:xfrm>
            <a:off x="6198180" y="466001"/>
            <a:ext cx="582930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From python code (top: 2D, bottom: 3D):</a:t>
            </a:r>
          </a:p>
        </p:txBody>
      </p:sp>
      <p:sp>
        <p:nvSpPr>
          <p:cNvPr id="17" name="TextBox 16">
            <a:extLst>
              <a:ext uri="{FF2B5EF4-FFF2-40B4-BE49-F238E27FC236}">
                <a16:creationId xmlns:a16="http://schemas.microsoft.com/office/drawing/2014/main" id="{88A824C9-B6B0-A99E-0244-860D3318845C}"/>
              </a:ext>
            </a:extLst>
          </p:cNvPr>
          <p:cNvSpPr txBox="1"/>
          <p:nvPr/>
        </p:nvSpPr>
        <p:spPr>
          <a:xfrm>
            <a:off x="101599" y="426245"/>
            <a:ext cx="582930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Image of interest: </a:t>
            </a:r>
            <a:r>
              <a:rPr lang="en-US" sz="1400" b="1" dirty="0">
                <a:latin typeface="Arial" panose="020B0604020202020204" pitchFamily="34" charset="0"/>
                <a:cs typeface="Arial" panose="020B0604020202020204" pitchFamily="34" charset="0"/>
              </a:rPr>
              <a:t>Laptop keyboard</a:t>
            </a:r>
          </a:p>
        </p:txBody>
      </p:sp>
      <p:sp>
        <p:nvSpPr>
          <p:cNvPr id="20" name="TextBox 19">
            <a:extLst>
              <a:ext uri="{FF2B5EF4-FFF2-40B4-BE49-F238E27FC236}">
                <a16:creationId xmlns:a16="http://schemas.microsoft.com/office/drawing/2014/main" id="{2807C5D2-3889-5A55-36F9-766E7794E1DE}"/>
              </a:ext>
            </a:extLst>
          </p:cNvPr>
          <p:cNvSpPr txBox="1"/>
          <p:nvPr/>
        </p:nvSpPr>
        <p:spPr>
          <a:xfrm>
            <a:off x="6261098" y="5738707"/>
            <a:ext cx="5829301"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The problem with SGM in this case is it made a mistake in estimating the depth of areas around the keys. Thus in 3D plot, it was those areas that protruded, not the keys itself.</a:t>
            </a:r>
          </a:p>
        </p:txBody>
      </p:sp>
      <p:pic>
        <p:nvPicPr>
          <p:cNvPr id="1032" name="Picture 8">
            <a:extLst>
              <a:ext uri="{FF2B5EF4-FFF2-40B4-BE49-F238E27FC236}">
                <a16:creationId xmlns:a16="http://schemas.microsoft.com/office/drawing/2014/main" id="{0A770FDA-36FB-F7EA-4AB4-57493D538E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8" y="773778"/>
            <a:ext cx="5994400" cy="27528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4F2099A-D345-A842-E6A2-20F03E426F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79128" y="3683870"/>
            <a:ext cx="2914070" cy="19287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C693A31-DB74-703C-9E55-BDE53F3117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93198" y="3683869"/>
            <a:ext cx="2914070" cy="1928797"/>
          </a:xfrm>
          <a:prstGeom prst="rect">
            <a:avLst/>
          </a:prstGeom>
          <a:noFill/>
          <a:extLst>
            <a:ext uri="{909E8E84-426E-40DD-AFC4-6F175D3DCCD1}">
              <a14:hiddenFill xmlns:a14="http://schemas.microsoft.com/office/drawing/2010/main">
                <a:solidFill>
                  <a:srgbClr val="FFFFFF"/>
                </a:solidFill>
              </a14:hiddenFill>
            </a:ext>
          </a:extLst>
        </p:spPr>
      </p:pic>
      <p:sp>
        <p:nvSpPr>
          <p:cNvPr id="18" name="Slide Number Placeholder 17">
            <a:extLst>
              <a:ext uri="{FF2B5EF4-FFF2-40B4-BE49-F238E27FC236}">
                <a16:creationId xmlns:a16="http://schemas.microsoft.com/office/drawing/2014/main" id="{C22B0B19-04E4-E6C3-7D88-FACD43C54F74}"/>
              </a:ext>
            </a:extLst>
          </p:cNvPr>
          <p:cNvSpPr>
            <a:spLocks noGrp="1"/>
          </p:cNvSpPr>
          <p:nvPr>
            <p:ph type="sldNum" sz="quarter" idx="12"/>
          </p:nvPr>
        </p:nvSpPr>
        <p:spPr/>
        <p:txBody>
          <a:bodyPr/>
          <a:lstStyle/>
          <a:p>
            <a:fld id="{C79DC42F-2A4D-6C4B-99F0-A335AABE4625}" type="slidenum">
              <a:rPr lang="en-US" smtClean="0"/>
              <a:t>6</a:t>
            </a:fld>
            <a:endParaRPr lang="en-US"/>
          </a:p>
        </p:txBody>
      </p:sp>
      <p:pic>
        <p:nvPicPr>
          <p:cNvPr id="19" name="Picture 18">
            <a:extLst>
              <a:ext uri="{FF2B5EF4-FFF2-40B4-BE49-F238E27FC236}">
                <a16:creationId xmlns:a16="http://schemas.microsoft.com/office/drawing/2014/main" id="{ED59EA6E-74F9-A5A8-EC9C-E89605BEF118}"/>
              </a:ext>
            </a:extLst>
          </p:cNvPr>
          <p:cNvPicPr>
            <a:picLocks noChangeAspect="1"/>
          </p:cNvPicPr>
          <p:nvPr/>
        </p:nvPicPr>
        <p:blipFill>
          <a:blip r:embed="rId9"/>
          <a:stretch>
            <a:fillRect/>
          </a:stretch>
        </p:blipFill>
        <p:spPr>
          <a:xfrm>
            <a:off x="784210" y="677650"/>
            <a:ext cx="4464078" cy="2175292"/>
          </a:xfrm>
          <a:prstGeom prst="rect">
            <a:avLst/>
          </a:prstGeom>
        </p:spPr>
      </p:pic>
    </p:spTree>
    <p:extLst>
      <p:ext uri="{BB962C8B-B14F-4D97-AF65-F5344CB8AC3E}">
        <p14:creationId xmlns:p14="http://schemas.microsoft.com/office/powerpoint/2010/main" val="21754901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CBF0727-1046-FE1D-574C-5EE5960B907E}"/>
              </a:ext>
            </a:extLst>
          </p:cNvPr>
          <p:cNvPicPr>
            <a:picLocks noChangeAspect="1"/>
          </p:cNvPicPr>
          <p:nvPr/>
        </p:nvPicPr>
        <p:blipFill rotWithShape="1">
          <a:blip r:embed="rId2"/>
          <a:srcRect l="15789" t="7583" r="22685" b="9116"/>
          <a:stretch/>
        </p:blipFill>
        <p:spPr>
          <a:xfrm rot="10800000">
            <a:off x="5359398" y="12698"/>
            <a:ext cx="6832601" cy="6832602"/>
          </a:xfrm>
          <a:prstGeom prst="rect">
            <a:avLst/>
          </a:prstGeom>
        </p:spPr>
      </p:pic>
      <p:pic>
        <p:nvPicPr>
          <p:cNvPr id="18" name="Picture 17">
            <a:extLst>
              <a:ext uri="{FF2B5EF4-FFF2-40B4-BE49-F238E27FC236}">
                <a16:creationId xmlns:a16="http://schemas.microsoft.com/office/drawing/2014/main" id="{54DAE02D-6445-69D3-9C0A-71935743643E}"/>
              </a:ext>
            </a:extLst>
          </p:cNvPr>
          <p:cNvPicPr>
            <a:picLocks noChangeAspect="1"/>
          </p:cNvPicPr>
          <p:nvPr/>
        </p:nvPicPr>
        <p:blipFill rotWithShape="1">
          <a:blip r:embed="rId2"/>
          <a:srcRect l="15789" t="7738" r="22685" b="8806"/>
          <a:stretch/>
        </p:blipFill>
        <p:spPr>
          <a:xfrm>
            <a:off x="0" y="12698"/>
            <a:ext cx="6832601" cy="6845301"/>
          </a:xfrm>
          <a:prstGeom prst="rect">
            <a:avLst/>
          </a:prstGeom>
        </p:spPr>
      </p:pic>
      <p:sp>
        <p:nvSpPr>
          <p:cNvPr id="19" name="Rectangle 18">
            <a:extLst>
              <a:ext uri="{FF2B5EF4-FFF2-40B4-BE49-F238E27FC236}">
                <a16:creationId xmlns:a16="http://schemas.microsoft.com/office/drawing/2014/main" id="{01C951D4-AA64-AC38-F557-2EAD2953F07A}"/>
              </a:ext>
            </a:extLst>
          </p:cNvPr>
          <p:cNvSpPr/>
          <p:nvPr/>
        </p:nvSpPr>
        <p:spPr>
          <a:xfrm>
            <a:off x="-1" y="317500"/>
            <a:ext cx="12191999" cy="622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6" name="Picture 8">
            <a:extLst>
              <a:ext uri="{FF2B5EF4-FFF2-40B4-BE49-F238E27FC236}">
                <a16:creationId xmlns:a16="http://schemas.microsoft.com/office/drawing/2014/main" id="{5ABB0733-6B9C-39D3-596B-977B0914AD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0070" y="821656"/>
            <a:ext cx="5499653" cy="252783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D2C0A2-39C7-F5E2-9265-3059F48D0DFB}"/>
              </a:ext>
            </a:extLst>
          </p:cNvPr>
          <p:cNvSpPr txBox="1"/>
          <p:nvPr/>
        </p:nvSpPr>
        <p:spPr>
          <a:xfrm rot="16200000">
            <a:off x="-782491" y="2118591"/>
            <a:ext cx="2399168" cy="307777"/>
          </a:xfrm>
          <a:prstGeom prst="rect">
            <a:avLst/>
          </a:prstGeom>
          <a:noFill/>
        </p:spPr>
        <p:txBody>
          <a:bodyPr wrap="square" rtlCol="0">
            <a:spAutoFit/>
          </a:bodyPr>
          <a:lstStyle/>
          <a:p>
            <a:pPr algn="ctr"/>
            <a:r>
              <a:rPr lang="en-PH" sz="1400" dirty="0" err="1">
                <a:latin typeface="Arial" panose="020B0604020202020204" pitchFamily="34" charset="0"/>
                <a:cs typeface="Arial" panose="020B0604020202020204" pitchFamily="34" charset="0"/>
              </a:rPr>
              <a:t>numDisparities</a:t>
            </a:r>
            <a:r>
              <a:rPr lang="en-PH" sz="1400" dirty="0">
                <a:latin typeface="Arial" panose="020B0604020202020204" pitchFamily="34" charset="0"/>
                <a:cs typeface="Arial" panose="020B0604020202020204" pitchFamily="34" charset="0"/>
              </a:rPr>
              <a:t> = </a:t>
            </a:r>
            <a:r>
              <a:rPr lang="en-PH" sz="1400" b="1" dirty="0">
                <a:latin typeface="Arial" panose="020B0604020202020204" pitchFamily="34" charset="0"/>
                <a:cs typeface="Arial" panose="020B0604020202020204" pitchFamily="34" charset="0"/>
              </a:rPr>
              <a:t>16</a:t>
            </a:r>
          </a:p>
        </p:txBody>
      </p:sp>
      <p:sp>
        <p:nvSpPr>
          <p:cNvPr id="10" name="TextBox 9">
            <a:extLst>
              <a:ext uri="{FF2B5EF4-FFF2-40B4-BE49-F238E27FC236}">
                <a16:creationId xmlns:a16="http://schemas.microsoft.com/office/drawing/2014/main" id="{99118BFD-4654-AFCC-2E37-9F1CE464E061}"/>
              </a:ext>
            </a:extLst>
          </p:cNvPr>
          <p:cNvSpPr txBox="1"/>
          <p:nvPr/>
        </p:nvSpPr>
        <p:spPr>
          <a:xfrm rot="16200000">
            <a:off x="-792078" y="4517757"/>
            <a:ext cx="2399167" cy="307777"/>
          </a:xfrm>
          <a:prstGeom prst="rect">
            <a:avLst/>
          </a:prstGeom>
          <a:noFill/>
        </p:spPr>
        <p:txBody>
          <a:bodyPr wrap="square" rtlCol="0">
            <a:spAutoFit/>
          </a:bodyPr>
          <a:lstStyle/>
          <a:p>
            <a:pPr algn="ctr"/>
            <a:r>
              <a:rPr lang="en-PH" sz="1400" dirty="0" err="1">
                <a:latin typeface="Arial" panose="020B0604020202020204" pitchFamily="34" charset="0"/>
                <a:cs typeface="Arial" panose="020B0604020202020204" pitchFamily="34" charset="0"/>
              </a:rPr>
              <a:t>numDisparities</a:t>
            </a:r>
            <a:r>
              <a:rPr lang="en-PH" sz="1400" dirty="0">
                <a:latin typeface="Arial" panose="020B0604020202020204" pitchFamily="34" charset="0"/>
                <a:cs typeface="Arial" panose="020B0604020202020204" pitchFamily="34" charset="0"/>
              </a:rPr>
              <a:t> =</a:t>
            </a:r>
            <a:r>
              <a:rPr lang="en-PH" sz="1400" b="1" dirty="0">
                <a:latin typeface="Arial" panose="020B0604020202020204" pitchFamily="34" charset="0"/>
                <a:cs typeface="Arial" panose="020B0604020202020204" pitchFamily="34" charset="0"/>
              </a:rPr>
              <a:t> 32</a:t>
            </a:r>
          </a:p>
        </p:txBody>
      </p:sp>
      <p:sp>
        <p:nvSpPr>
          <p:cNvPr id="11" name="TextBox 10">
            <a:extLst>
              <a:ext uri="{FF2B5EF4-FFF2-40B4-BE49-F238E27FC236}">
                <a16:creationId xmlns:a16="http://schemas.microsoft.com/office/drawing/2014/main" id="{54AF6AEE-12B4-EE04-C20D-50F00CBFFB96}"/>
              </a:ext>
            </a:extLst>
          </p:cNvPr>
          <p:cNvSpPr txBox="1"/>
          <p:nvPr/>
        </p:nvSpPr>
        <p:spPr>
          <a:xfrm>
            <a:off x="2387067" y="611347"/>
            <a:ext cx="1951566" cy="307777"/>
          </a:xfrm>
          <a:prstGeom prst="rect">
            <a:avLst/>
          </a:prstGeom>
          <a:noFill/>
        </p:spPr>
        <p:txBody>
          <a:bodyPr wrap="square" rtlCol="0">
            <a:spAutoFit/>
          </a:bodyPr>
          <a:lstStyle/>
          <a:p>
            <a:pPr algn="ctr"/>
            <a:r>
              <a:rPr lang="en-PH" sz="1400" dirty="0" err="1">
                <a:latin typeface="Arial" panose="020B0604020202020204" pitchFamily="34" charset="0"/>
                <a:cs typeface="Arial" panose="020B0604020202020204" pitchFamily="34" charset="0"/>
              </a:rPr>
              <a:t>Blocksize</a:t>
            </a:r>
            <a:r>
              <a:rPr lang="en-PH" sz="1400" dirty="0">
                <a:latin typeface="Arial" panose="020B0604020202020204" pitchFamily="34" charset="0"/>
                <a:cs typeface="Arial" panose="020B0604020202020204" pitchFamily="34" charset="0"/>
              </a:rPr>
              <a:t> = </a:t>
            </a:r>
            <a:r>
              <a:rPr lang="en-PH" sz="1400" b="1" dirty="0">
                <a:latin typeface="Arial" panose="020B0604020202020204" pitchFamily="34" charset="0"/>
                <a:cs typeface="Arial" panose="020B0604020202020204" pitchFamily="34" charset="0"/>
              </a:rPr>
              <a:t>11</a:t>
            </a:r>
          </a:p>
        </p:txBody>
      </p:sp>
      <p:pic>
        <p:nvPicPr>
          <p:cNvPr id="2060" name="Picture 12">
            <a:extLst>
              <a:ext uri="{FF2B5EF4-FFF2-40B4-BE49-F238E27FC236}">
                <a16:creationId xmlns:a16="http://schemas.microsoft.com/office/drawing/2014/main" id="{3F165FC5-5350-84CF-98A7-4817BE93D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0070" y="3343395"/>
            <a:ext cx="5504331" cy="252783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D041AC1-FB0B-C2FC-42FB-CDA5E2031B7C}"/>
              </a:ext>
            </a:extLst>
          </p:cNvPr>
          <p:cNvSpPr txBox="1"/>
          <p:nvPr/>
        </p:nvSpPr>
        <p:spPr>
          <a:xfrm>
            <a:off x="8294113" y="611347"/>
            <a:ext cx="1951566" cy="307777"/>
          </a:xfrm>
          <a:prstGeom prst="rect">
            <a:avLst/>
          </a:prstGeom>
          <a:noFill/>
        </p:spPr>
        <p:txBody>
          <a:bodyPr wrap="square" rtlCol="0">
            <a:spAutoFit/>
          </a:bodyPr>
          <a:lstStyle/>
          <a:p>
            <a:pPr algn="ctr"/>
            <a:r>
              <a:rPr lang="en-PH" sz="1400" dirty="0" err="1">
                <a:latin typeface="Arial" panose="020B0604020202020204" pitchFamily="34" charset="0"/>
                <a:cs typeface="Arial" panose="020B0604020202020204" pitchFamily="34" charset="0"/>
              </a:rPr>
              <a:t>BlockSize</a:t>
            </a:r>
            <a:r>
              <a:rPr lang="en-PH" sz="1400" dirty="0">
                <a:latin typeface="Arial" panose="020B0604020202020204" pitchFamily="34" charset="0"/>
                <a:cs typeface="Arial" panose="020B0604020202020204" pitchFamily="34" charset="0"/>
              </a:rPr>
              <a:t> = </a:t>
            </a:r>
            <a:r>
              <a:rPr lang="en-PH" sz="1400" b="1" dirty="0">
                <a:latin typeface="Arial" panose="020B0604020202020204" pitchFamily="34" charset="0"/>
                <a:cs typeface="Arial" panose="020B0604020202020204" pitchFamily="34" charset="0"/>
              </a:rPr>
              <a:t>51</a:t>
            </a:r>
          </a:p>
        </p:txBody>
      </p:sp>
      <p:pic>
        <p:nvPicPr>
          <p:cNvPr id="2062" name="Picture 14">
            <a:extLst>
              <a:ext uri="{FF2B5EF4-FFF2-40B4-BE49-F238E27FC236}">
                <a16:creationId xmlns:a16="http://schemas.microsoft.com/office/drawing/2014/main" id="{9F97403A-D963-C931-3C02-AC116471DB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023" y="3343395"/>
            <a:ext cx="5504331" cy="252783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E25ACC5A-A9D8-B96E-57CF-19410869F8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024" y="821655"/>
            <a:ext cx="5499652" cy="2527836"/>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9D0AA1E-EDFB-A833-847D-606798064E46}"/>
              </a:ext>
            </a:extLst>
          </p:cNvPr>
          <p:cNvSpPr txBox="1"/>
          <p:nvPr/>
        </p:nvSpPr>
        <p:spPr>
          <a:xfrm>
            <a:off x="-2" y="207733"/>
            <a:ext cx="7597914" cy="369332"/>
          </a:xfrm>
          <a:prstGeom prst="rect">
            <a:avLst/>
          </a:prstGeom>
          <a:solidFill>
            <a:schemeClr val="bg1"/>
          </a:solidFill>
          <a:ln w="12700">
            <a:solidFill>
              <a:schemeClr val="tx1"/>
            </a:solidFill>
          </a:ln>
        </p:spPr>
        <p:txBody>
          <a:bodyPr wrap="square" rtlCol="0">
            <a:spAutoFit/>
          </a:bodyPr>
          <a:lstStyle/>
          <a:p>
            <a:r>
              <a:rPr lang="en-US" dirty="0">
                <a:latin typeface="Arial" panose="020B0604020202020204" pitchFamily="34" charset="0"/>
                <a:cs typeface="Arial" panose="020B0604020202020204" pitchFamily="34" charset="0"/>
              </a:rPr>
              <a:t>Exploring the parameters of the stereo-disparity function in OpenCV </a:t>
            </a:r>
            <a:endParaRPr lang="en-US"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AA3494-F539-38F3-0044-620A5639AC3D}"/>
              </a:ext>
            </a:extLst>
          </p:cNvPr>
          <p:cNvSpPr txBox="1"/>
          <p:nvPr/>
        </p:nvSpPr>
        <p:spPr>
          <a:xfrm>
            <a:off x="253617" y="5930617"/>
            <a:ext cx="1137698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Lower </a:t>
            </a:r>
            <a:r>
              <a:rPr lang="en-US" sz="1400" dirty="0" err="1">
                <a:latin typeface="Arial" panose="020B0604020202020204" pitchFamily="34" charset="0"/>
                <a:cs typeface="Arial" panose="020B0604020202020204" pitchFamily="34" charset="0"/>
              </a:rPr>
              <a:t>blocksize</a:t>
            </a:r>
            <a:r>
              <a:rPr lang="en-US" sz="1400" dirty="0">
                <a:latin typeface="Arial" panose="020B0604020202020204" pitchFamily="34" charset="0"/>
                <a:cs typeface="Arial" panose="020B0604020202020204" pitchFamily="34" charset="0"/>
              </a:rPr>
              <a:t> means grainy map. So far, we can see that </a:t>
            </a:r>
            <a:r>
              <a:rPr lang="en-US" sz="1400" dirty="0" err="1">
                <a:latin typeface="Arial" panose="020B0604020202020204" pitchFamily="34" charset="0"/>
                <a:cs typeface="Arial" panose="020B0604020202020204" pitchFamily="34" charset="0"/>
              </a:rPr>
              <a:t>numDisparties</a:t>
            </a:r>
            <a:r>
              <a:rPr lang="en-US" sz="1400" dirty="0">
                <a:latin typeface="Arial" panose="020B0604020202020204" pitchFamily="34" charset="0"/>
                <a:cs typeface="Arial" panose="020B0604020202020204" pitchFamily="34" charset="0"/>
              </a:rPr>
              <a:t>=32 and </a:t>
            </a:r>
            <a:r>
              <a:rPr lang="en-US" sz="1400" dirty="0" err="1">
                <a:latin typeface="Arial" panose="020B0604020202020204" pitchFamily="34" charset="0"/>
                <a:cs typeface="Arial" panose="020B0604020202020204" pitchFamily="34" charset="0"/>
              </a:rPr>
              <a:t>BlockSize</a:t>
            </a:r>
            <a:r>
              <a:rPr lang="en-US" sz="1400" dirty="0">
                <a:latin typeface="Arial" panose="020B0604020202020204" pitchFamily="34" charset="0"/>
                <a:cs typeface="Arial" panose="020B0604020202020204" pitchFamily="34" charset="0"/>
              </a:rPr>
              <a:t> = 51 gives the best output. </a:t>
            </a:r>
            <a:endParaRPr lang="en-US" sz="1400" b="1"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27546A46-42EF-28C2-9F20-6947F985C9D2}"/>
              </a:ext>
            </a:extLst>
          </p:cNvPr>
          <p:cNvSpPr>
            <a:spLocks noGrp="1"/>
          </p:cNvSpPr>
          <p:nvPr>
            <p:ph type="sldNum" sz="quarter" idx="12"/>
          </p:nvPr>
        </p:nvSpPr>
        <p:spPr/>
        <p:txBody>
          <a:bodyPr/>
          <a:lstStyle/>
          <a:p>
            <a:fld id="{C79DC42F-2A4D-6C4B-99F0-A335AABE4625}" type="slidenum">
              <a:rPr lang="en-US" smtClean="0"/>
              <a:t>7</a:t>
            </a:fld>
            <a:endParaRPr lang="en-US"/>
          </a:p>
        </p:txBody>
      </p:sp>
    </p:spTree>
    <p:extLst>
      <p:ext uri="{BB962C8B-B14F-4D97-AF65-F5344CB8AC3E}">
        <p14:creationId xmlns:p14="http://schemas.microsoft.com/office/powerpoint/2010/main" val="1687965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9FA747-B223-E7DB-41D8-03E78CFEA388}"/>
              </a:ext>
            </a:extLst>
          </p:cNvPr>
          <p:cNvPicPr>
            <a:picLocks noChangeAspect="1"/>
          </p:cNvPicPr>
          <p:nvPr/>
        </p:nvPicPr>
        <p:blipFill rotWithShape="1">
          <a:blip r:embed="rId3"/>
          <a:srcRect l="15789" t="7583" r="22685" b="9116"/>
          <a:stretch/>
        </p:blipFill>
        <p:spPr>
          <a:xfrm rot="10800000">
            <a:off x="5359398" y="12698"/>
            <a:ext cx="6832601" cy="6832602"/>
          </a:xfrm>
          <a:prstGeom prst="rect">
            <a:avLst/>
          </a:prstGeom>
        </p:spPr>
      </p:pic>
      <p:pic>
        <p:nvPicPr>
          <p:cNvPr id="9" name="Picture 8">
            <a:extLst>
              <a:ext uri="{FF2B5EF4-FFF2-40B4-BE49-F238E27FC236}">
                <a16:creationId xmlns:a16="http://schemas.microsoft.com/office/drawing/2014/main" id="{04EB79C8-E241-63D4-72A6-1E1C8B98D79F}"/>
              </a:ext>
            </a:extLst>
          </p:cNvPr>
          <p:cNvPicPr>
            <a:picLocks noChangeAspect="1"/>
          </p:cNvPicPr>
          <p:nvPr/>
        </p:nvPicPr>
        <p:blipFill rotWithShape="1">
          <a:blip r:embed="rId3"/>
          <a:srcRect l="15789" t="7738" r="22685" b="8806"/>
          <a:stretch/>
        </p:blipFill>
        <p:spPr>
          <a:xfrm>
            <a:off x="0" y="12698"/>
            <a:ext cx="6832601" cy="6845301"/>
          </a:xfrm>
          <a:prstGeom prst="rect">
            <a:avLst/>
          </a:prstGeom>
        </p:spPr>
      </p:pic>
      <p:sp>
        <p:nvSpPr>
          <p:cNvPr id="10" name="Rectangle 9">
            <a:extLst>
              <a:ext uri="{FF2B5EF4-FFF2-40B4-BE49-F238E27FC236}">
                <a16:creationId xmlns:a16="http://schemas.microsoft.com/office/drawing/2014/main" id="{7C7C83CE-45C3-3012-F025-4A2D814037C3}"/>
              </a:ext>
            </a:extLst>
          </p:cNvPr>
          <p:cNvSpPr/>
          <p:nvPr/>
        </p:nvSpPr>
        <p:spPr>
          <a:xfrm>
            <a:off x="-1" y="404968"/>
            <a:ext cx="12191999" cy="622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E87E58-F524-430D-8E05-AC0245CF38B5}"/>
              </a:ext>
            </a:extLst>
          </p:cNvPr>
          <p:cNvSpPr/>
          <p:nvPr/>
        </p:nvSpPr>
        <p:spPr>
          <a:xfrm>
            <a:off x="101600" y="3282230"/>
            <a:ext cx="5994400" cy="3169370"/>
          </a:xfrm>
          <a:prstGeom prst="rect">
            <a:avLst/>
          </a:prstGeom>
          <a:solidFill>
            <a:schemeClr val="accent2">
              <a:lumMod val="20000"/>
              <a:lumOff val="8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7E5508-ADC9-02A0-84EB-8343039CF9D6}"/>
              </a:ext>
            </a:extLst>
          </p:cNvPr>
          <p:cNvSpPr/>
          <p:nvPr/>
        </p:nvSpPr>
        <p:spPr>
          <a:xfrm>
            <a:off x="6095999" y="3282230"/>
            <a:ext cx="5994400" cy="3169370"/>
          </a:xfrm>
          <a:prstGeom prst="rect">
            <a:avLst/>
          </a:prstGeom>
          <a:solidFill>
            <a:schemeClr val="accent4">
              <a:lumMod val="20000"/>
              <a:lumOff val="80000"/>
            </a:schemeClr>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75455E2-2B0F-2B4E-6A4A-A6441E2D1D42}"/>
              </a:ext>
            </a:extLst>
          </p:cNvPr>
          <p:cNvSpPr txBox="1"/>
          <p:nvPr/>
        </p:nvSpPr>
        <p:spPr>
          <a:xfrm>
            <a:off x="165099" y="3360807"/>
            <a:ext cx="5829301"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Matlab</a:t>
            </a:r>
            <a:r>
              <a:rPr lang="en-US" sz="1400" dirty="0">
                <a:latin typeface="Arial" panose="020B0604020202020204" pitchFamily="34" charset="0"/>
                <a:cs typeface="Arial" panose="020B0604020202020204" pitchFamily="34" charset="0"/>
              </a:rPr>
              <a:t> code:</a:t>
            </a:r>
          </a:p>
        </p:txBody>
      </p:sp>
      <p:sp>
        <p:nvSpPr>
          <p:cNvPr id="16" name="TextBox 15">
            <a:extLst>
              <a:ext uri="{FF2B5EF4-FFF2-40B4-BE49-F238E27FC236}">
                <a16:creationId xmlns:a16="http://schemas.microsoft.com/office/drawing/2014/main" id="{99BA1F21-1499-79BF-56B7-C1C7BA4F8FFE}"/>
              </a:ext>
            </a:extLst>
          </p:cNvPr>
          <p:cNvSpPr txBox="1"/>
          <p:nvPr/>
        </p:nvSpPr>
        <p:spPr>
          <a:xfrm>
            <a:off x="6197599" y="3358803"/>
            <a:ext cx="582930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From python code</a:t>
            </a:r>
          </a:p>
        </p:txBody>
      </p:sp>
      <p:sp>
        <p:nvSpPr>
          <p:cNvPr id="17" name="TextBox 16">
            <a:extLst>
              <a:ext uri="{FF2B5EF4-FFF2-40B4-BE49-F238E27FC236}">
                <a16:creationId xmlns:a16="http://schemas.microsoft.com/office/drawing/2014/main" id="{88A824C9-B6B0-A99E-0244-860D3318845C}"/>
              </a:ext>
            </a:extLst>
          </p:cNvPr>
          <p:cNvSpPr txBox="1"/>
          <p:nvPr/>
        </p:nvSpPr>
        <p:spPr>
          <a:xfrm>
            <a:off x="101599" y="426245"/>
            <a:ext cx="5829301"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Image of interest: </a:t>
            </a:r>
            <a:r>
              <a:rPr lang="en-US" sz="1400" b="1" dirty="0">
                <a:latin typeface="Arial" panose="020B0604020202020204" pitchFamily="34" charset="0"/>
                <a:cs typeface="Arial" panose="020B0604020202020204" pitchFamily="34" charset="0"/>
              </a:rPr>
              <a:t>Laptop with objects </a:t>
            </a:r>
            <a:r>
              <a:rPr lang="en-US" sz="1400" b="1" dirty="0">
                <a:solidFill>
                  <a:srgbClr val="FF0000"/>
                </a:solidFill>
                <a:latin typeface="Arial" panose="020B0604020202020204" pitchFamily="34" charset="0"/>
                <a:cs typeface="Arial" panose="020B0604020202020204" pitchFamily="34" charset="0"/>
              </a:rPr>
              <a:t>[FAIL]</a:t>
            </a:r>
          </a:p>
        </p:txBody>
      </p:sp>
      <p:sp>
        <p:nvSpPr>
          <p:cNvPr id="18" name="Slide Number Placeholder 17">
            <a:extLst>
              <a:ext uri="{FF2B5EF4-FFF2-40B4-BE49-F238E27FC236}">
                <a16:creationId xmlns:a16="http://schemas.microsoft.com/office/drawing/2014/main" id="{C22B0B19-04E4-E6C3-7D88-FACD43C54F74}"/>
              </a:ext>
            </a:extLst>
          </p:cNvPr>
          <p:cNvSpPr>
            <a:spLocks noGrp="1"/>
          </p:cNvSpPr>
          <p:nvPr>
            <p:ph type="sldNum" sz="quarter" idx="12"/>
          </p:nvPr>
        </p:nvSpPr>
        <p:spPr/>
        <p:txBody>
          <a:bodyPr/>
          <a:lstStyle/>
          <a:p>
            <a:fld id="{C79DC42F-2A4D-6C4B-99F0-A335AABE4625}" type="slidenum">
              <a:rPr lang="en-US" smtClean="0"/>
              <a:t>8</a:t>
            </a:fld>
            <a:endParaRPr lang="en-US"/>
          </a:p>
        </p:txBody>
      </p:sp>
      <p:pic>
        <p:nvPicPr>
          <p:cNvPr id="4100" name="Picture 4">
            <a:extLst>
              <a:ext uri="{FF2B5EF4-FFF2-40B4-BE49-F238E27FC236}">
                <a16:creationId xmlns:a16="http://schemas.microsoft.com/office/drawing/2014/main" id="{9358FDE0-BEBE-E04C-917B-74B288EE3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8696" y="3707855"/>
            <a:ext cx="6063657" cy="25802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BBBC7D3-38B7-98E0-6D3A-B5AF1106978C}"/>
              </a:ext>
            </a:extLst>
          </p:cNvPr>
          <p:cNvSpPr txBox="1"/>
          <p:nvPr/>
        </p:nvSpPr>
        <p:spPr>
          <a:xfrm>
            <a:off x="6418189" y="1075597"/>
            <a:ext cx="5410899" cy="2062103"/>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Here is an example of where I failed to get the disparity map of the object/s. One big mistake here is the distance that I took between two images.  The distance between x1 and x2 was just too large for both </a:t>
            </a:r>
            <a:r>
              <a:rPr lang="en-US" sz="1600" dirty="0" err="1">
                <a:latin typeface="Arial" panose="020B0604020202020204" pitchFamily="34" charset="0"/>
                <a:cs typeface="Arial" panose="020B0604020202020204" pitchFamily="34" charset="0"/>
              </a:rPr>
              <a:t>Matlab</a:t>
            </a:r>
            <a:r>
              <a:rPr lang="en-US" sz="1600" dirty="0">
                <a:latin typeface="Arial" panose="020B0604020202020204" pitchFamily="34" charset="0"/>
                <a:cs typeface="Arial" panose="020B0604020202020204" pitchFamily="34" charset="0"/>
              </a:rPr>
              <a:t> and python functions to render. </a:t>
            </a:r>
            <a:r>
              <a:rPr lang="en-US" sz="1600" dirty="0" err="1">
                <a:latin typeface="Arial" panose="020B0604020202020204" pitchFamily="34" charset="0"/>
                <a:cs typeface="Arial" panose="020B0604020202020204" pitchFamily="34" charset="0"/>
              </a:rPr>
              <a:t>Matlab</a:t>
            </a:r>
            <a:r>
              <a:rPr lang="en-US" sz="1600" dirty="0">
                <a:latin typeface="Arial" panose="020B0604020202020204" pitchFamily="34" charset="0"/>
                <a:cs typeface="Arial" panose="020B0604020202020204" pitchFamily="34" charset="0"/>
              </a:rPr>
              <a:t> was able to have a better map </a:t>
            </a:r>
            <a:r>
              <a:rPr lang="en-US" sz="1600" dirty="0" err="1">
                <a:latin typeface="Arial" panose="020B0604020202020204" pitchFamily="34" charset="0"/>
                <a:cs typeface="Arial" panose="020B0604020202020204" pitchFamily="34" charset="0"/>
              </a:rPr>
              <a:t>tho</a:t>
            </a:r>
            <a:r>
              <a:rPr lang="en-US" sz="1600" dirty="0">
                <a:latin typeface="Arial" panose="020B0604020202020204" pitchFamily="34" charset="0"/>
                <a:cs typeface="Arial" panose="020B0604020202020204" pitchFamily="34" charset="0"/>
              </a:rPr>
              <a:t> compared to OpenCV function in </a:t>
            </a:r>
            <a:r>
              <a:rPr lang="en-US" sz="1600" dirty="0" err="1">
                <a:latin typeface="Arial" panose="020B0604020202020204" pitchFamily="34" charset="0"/>
                <a:cs typeface="Arial" panose="020B0604020202020204" pitchFamily="34" charset="0"/>
              </a:rPr>
              <a:t>Matlab</a:t>
            </a:r>
            <a:r>
              <a:rPr lang="en-US" sz="1600" dirty="0">
                <a:latin typeface="Arial" panose="020B0604020202020204" pitchFamily="34" charset="0"/>
                <a:cs typeface="Arial" panose="020B0604020202020204" pitchFamily="34" charset="0"/>
              </a:rPr>
              <a:t>. It was able to render the keyboard area of the laptop. The python output can still be improved by varying the parameters.</a:t>
            </a:r>
            <a:endParaRPr lang="en-US" sz="1600" b="1" dirty="0">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0ED3652E-96A9-7AEA-E6B7-DA5A4FD24B65}"/>
              </a:ext>
            </a:extLst>
          </p:cNvPr>
          <p:cNvPicPr>
            <a:picLocks noChangeAspect="1"/>
          </p:cNvPicPr>
          <p:nvPr/>
        </p:nvPicPr>
        <p:blipFill>
          <a:blip r:embed="rId5"/>
          <a:stretch>
            <a:fillRect/>
          </a:stretch>
        </p:blipFill>
        <p:spPr>
          <a:xfrm>
            <a:off x="117698" y="904155"/>
            <a:ext cx="6019800" cy="2336800"/>
          </a:xfrm>
          <a:prstGeom prst="rect">
            <a:avLst/>
          </a:prstGeom>
        </p:spPr>
      </p:pic>
      <p:pic>
        <p:nvPicPr>
          <p:cNvPr id="4" name="Picture 3">
            <a:extLst>
              <a:ext uri="{FF2B5EF4-FFF2-40B4-BE49-F238E27FC236}">
                <a16:creationId xmlns:a16="http://schemas.microsoft.com/office/drawing/2014/main" id="{DA01868C-E772-83D1-054E-062584D8620F}"/>
              </a:ext>
            </a:extLst>
          </p:cNvPr>
          <p:cNvPicPr>
            <a:picLocks noChangeAspect="1"/>
          </p:cNvPicPr>
          <p:nvPr/>
        </p:nvPicPr>
        <p:blipFill>
          <a:blip r:embed="rId6"/>
          <a:stretch>
            <a:fillRect/>
          </a:stretch>
        </p:blipFill>
        <p:spPr>
          <a:xfrm>
            <a:off x="152573" y="3902765"/>
            <a:ext cx="2915787" cy="2088000"/>
          </a:xfrm>
          <a:prstGeom prst="rect">
            <a:avLst/>
          </a:prstGeom>
        </p:spPr>
      </p:pic>
      <p:pic>
        <p:nvPicPr>
          <p:cNvPr id="7" name="Picture 6">
            <a:extLst>
              <a:ext uri="{FF2B5EF4-FFF2-40B4-BE49-F238E27FC236}">
                <a16:creationId xmlns:a16="http://schemas.microsoft.com/office/drawing/2014/main" id="{95F3518D-F323-00BB-4815-44279012F880}"/>
              </a:ext>
            </a:extLst>
          </p:cNvPr>
          <p:cNvPicPr>
            <a:picLocks noChangeAspect="1"/>
          </p:cNvPicPr>
          <p:nvPr/>
        </p:nvPicPr>
        <p:blipFill>
          <a:blip r:embed="rId7"/>
          <a:stretch>
            <a:fillRect/>
          </a:stretch>
        </p:blipFill>
        <p:spPr>
          <a:xfrm>
            <a:off x="3132904" y="3902765"/>
            <a:ext cx="2908285" cy="2088000"/>
          </a:xfrm>
          <a:prstGeom prst="rect">
            <a:avLst/>
          </a:prstGeom>
        </p:spPr>
      </p:pic>
    </p:spTree>
    <p:extLst>
      <p:ext uri="{BB962C8B-B14F-4D97-AF65-F5344CB8AC3E}">
        <p14:creationId xmlns:p14="http://schemas.microsoft.com/office/powerpoint/2010/main" val="41145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C9FA747-B223-E7DB-41D8-03E78CFEA388}"/>
              </a:ext>
            </a:extLst>
          </p:cNvPr>
          <p:cNvPicPr>
            <a:picLocks noChangeAspect="1"/>
          </p:cNvPicPr>
          <p:nvPr/>
        </p:nvPicPr>
        <p:blipFill rotWithShape="1">
          <a:blip r:embed="rId3"/>
          <a:srcRect l="15789" t="7583" r="22685" b="9116"/>
          <a:stretch/>
        </p:blipFill>
        <p:spPr>
          <a:xfrm rot="10800000">
            <a:off x="5359398" y="12698"/>
            <a:ext cx="6832601" cy="6832602"/>
          </a:xfrm>
          <a:prstGeom prst="rect">
            <a:avLst/>
          </a:prstGeom>
        </p:spPr>
      </p:pic>
      <p:pic>
        <p:nvPicPr>
          <p:cNvPr id="9" name="Picture 8">
            <a:extLst>
              <a:ext uri="{FF2B5EF4-FFF2-40B4-BE49-F238E27FC236}">
                <a16:creationId xmlns:a16="http://schemas.microsoft.com/office/drawing/2014/main" id="{04EB79C8-E241-63D4-72A6-1E1C8B98D79F}"/>
              </a:ext>
            </a:extLst>
          </p:cNvPr>
          <p:cNvPicPr>
            <a:picLocks noChangeAspect="1"/>
          </p:cNvPicPr>
          <p:nvPr/>
        </p:nvPicPr>
        <p:blipFill rotWithShape="1">
          <a:blip r:embed="rId3"/>
          <a:srcRect l="15789" t="7738" r="22685" b="8806"/>
          <a:stretch/>
        </p:blipFill>
        <p:spPr>
          <a:xfrm>
            <a:off x="0" y="12698"/>
            <a:ext cx="6832601" cy="6845301"/>
          </a:xfrm>
          <a:prstGeom prst="rect">
            <a:avLst/>
          </a:prstGeom>
        </p:spPr>
      </p:pic>
      <p:sp>
        <p:nvSpPr>
          <p:cNvPr id="10" name="Rectangle 9">
            <a:extLst>
              <a:ext uri="{FF2B5EF4-FFF2-40B4-BE49-F238E27FC236}">
                <a16:creationId xmlns:a16="http://schemas.microsoft.com/office/drawing/2014/main" id="{7C7C83CE-45C3-3012-F025-4A2D814037C3}"/>
              </a:ext>
            </a:extLst>
          </p:cNvPr>
          <p:cNvSpPr/>
          <p:nvPr/>
        </p:nvSpPr>
        <p:spPr>
          <a:xfrm>
            <a:off x="-1" y="404968"/>
            <a:ext cx="12191999" cy="622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a:extLst>
              <a:ext uri="{FF2B5EF4-FFF2-40B4-BE49-F238E27FC236}">
                <a16:creationId xmlns:a16="http://schemas.microsoft.com/office/drawing/2014/main" id="{C22B0B19-04E4-E6C3-7D88-FACD43C54F74}"/>
              </a:ext>
            </a:extLst>
          </p:cNvPr>
          <p:cNvSpPr>
            <a:spLocks noGrp="1"/>
          </p:cNvSpPr>
          <p:nvPr>
            <p:ph type="sldNum" sz="quarter" idx="12"/>
          </p:nvPr>
        </p:nvSpPr>
        <p:spPr/>
        <p:txBody>
          <a:bodyPr/>
          <a:lstStyle/>
          <a:p>
            <a:fld id="{C79DC42F-2A4D-6C4B-99F0-A335AABE4625}" type="slidenum">
              <a:rPr lang="en-US" smtClean="0"/>
              <a:t>9</a:t>
            </a:fld>
            <a:endParaRPr lang="en-US"/>
          </a:p>
        </p:txBody>
      </p:sp>
      <p:sp>
        <p:nvSpPr>
          <p:cNvPr id="21" name="TextBox 20">
            <a:extLst>
              <a:ext uri="{FF2B5EF4-FFF2-40B4-BE49-F238E27FC236}">
                <a16:creationId xmlns:a16="http://schemas.microsoft.com/office/drawing/2014/main" id="{4BBBC7D3-38B7-98E0-6D3A-B5AF1106978C}"/>
              </a:ext>
            </a:extLst>
          </p:cNvPr>
          <p:cNvSpPr txBox="1"/>
          <p:nvPr/>
        </p:nvSpPr>
        <p:spPr>
          <a:xfrm>
            <a:off x="212943" y="609725"/>
            <a:ext cx="11528463" cy="1077218"/>
          </a:xfrm>
          <a:prstGeom prst="rect">
            <a:avLst/>
          </a:prstGeom>
          <a:noFill/>
        </p:spPr>
        <p:txBody>
          <a:bodyPr wrap="square" rtlCol="0">
            <a:spAutoFit/>
          </a:bodyPr>
          <a:lstStyle/>
          <a:p>
            <a:r>
              <a:rPr lang="en-US" sz="1600" b="1" dirty="0">
                <a:latin typeface="Arial" panose="020B0604020202020204" pitchFamily="34" charset="0"/>
                <a:cs typeface="Arial" panose="020B0604020202020204" pitchFamily="34" charset="0"/>
              </a:rPr>
              <a:t>Reflection: </a:t>
            </a:r>
            <a:r>
              <a:rPr lang="en-US" sz="1600" dirty="0">
                <a:latin typeface="Arial" panose="020B0604020202020204" pitchFamily="34" charset="0"/>
                <a:cs typeface="Arial" panose="020B0604020202020204" pitchFamily="34" charset="0"/>
              </a:rPr>
              <a:t>I honestly took a lot of images for this activity. I even went outside (</a:t>
            </a:r>
            <a:r>
              <a:rPr lang="en-US" sz="1600" dirty="0" err="1">
                <a:latin typeface="Arial" panose="020B0604020202020204" pitchFamily="34" charset="0"/>
                <a:cs typeface="Arial" panose="020B0604020202020204" pitchFamily="34" charset="0"/>
              </a:rPr>
              <a:t>Pandayan</a:t>
            </a:r>
            <a:r>
              <a:rPr lang="en-US" sz="1600" dirty="0">
                <a:latin typeface="Arial" panose="020B0604020202020204" pitchFamily="34" charset="0"/>
                <a:cs typeface="Arial" panose="020B0604020202020204" pitchFamily="34" charset="0"/>
              </a:rPr>
              <a:t> bookshop, June 21) but when I tried getting the disparity map for all the images when I got home, none of them worked successfully. It took me some time to realize that x1 and x2 should be very close to each other! Like really really close! Luckily, I was able to get one for the keyboard on my laptop in which I still even had a hard time capturing it because the distance should really be very small.</a:t>
            </a:r>
          </a:p>
        </p:txBody>
      </p:sp>
      <p:pic>
        <p:nvPicPr>
          <p:cNvPr id="6" name="Picture 5" descr="A picture containing text, indoor, floor, scene&#10;&#10;Description automatically generated">
            <a:extLst>
              <a:ext uri="{FF2B5EF4-FFF2-40B4-BE49-F238E27FC236}">
                <a16:creationId xmlns:a16="http://schemas.microsoft.com/office/drawing/2014/main" id="{7D7269DA-967A-FB59-FB0B-6AC02A2019B5}"/>
              </a:ext>
            </a:extLst>
          </p:cNvPr>
          <p:cNvPicPr>
            <a:picLocks noChangeAspect="1"/>
          </p:cNvPicPr>
          <p:nvPr/>
        </p:nvPicPr>
        <p:blipFill>
          <a:blip r:embed="rId4"/>
          <a:stretch>
            <a:fillRect/>
          </a:stretch>
        </p:blipFill>
        <p:spPr>
          <a:xfrm>
            <a:off x="1309301" y="1685924"/>
            <a:ext cx="2951184" cy="2212537"/>
          </a:xfrm>
          <a:prstGeom prst="rect">
            <a:avLst/>
          </a:prstGeom>
        </p:spPr>
      </p:pic>
      <p:pic>
        <p:nvPicPr>
          <p:cNvPr id="13" name="Picture 12" descr="A picture containing text, indoor, scene, floor&#10;&#10;Description automatically generated">
            <a:extLst>
              <a:ext uri="{FF2B5EF4-FFF2-40B4-BE49-F238E27FC236}">
                <a16:creationId xmlns:a16="http://schemas.microsoft.com/office/drawing/2014/main" id="{7DF1245A-785A-E480-1A08-9B8F4BD2FA88}"/>
              </a:ext>
            </a:extLst>
          </p:cNvPr>
          <p:cNvPicPr>
            <a:picLocks noChangeAspect="1"/>
          </p:cNvPicPr>
          <p:nvPr/>
        </p:nvPicPr>
        <p:blipFill>
          <a:blip r:embed="rId5"/>
          <a:stretch>
            <a:fillRect/>
          </a:stretch>
        </p:blipFill>
        <p:spPr>
          <a:xfrm>
            <a:off x="1309301" y="4077656"/>
            <a:ext cx="2951184" cy="2212538"/>
          </a:xfrm>
          <a:prstGeom prst="rect">
            <a:avLst/>
          </a:prstGeom>
        </p:spPr>
      </p:pic>
      <p:pic>
        <p:nvPicPr>
          <p:cNvPr id="20" name="Picture 19">
            <a:extLst>
              <a:ext uri="{FF2B5EF4-FFF2-40B4-BE49-F238E27FC236}">
                <a16:creationId xmlns:a16="http://schemas.microsoft.com/office/drawing/2014/main" id="{0A1FBB12-6B42-4C52-70D4-405ABB9384B8}"/>
              </a:ext>
            </a:extLst>
          </p:cNvPr>
          <p:cNvPicPr>
            <a:picLocks noChangeAspect="1"/>
          </p:cNvPicPr>
          <p:nvPr/>
        </p:nvPicPr>
        <p:blipFill>
          <a:blip r:embed="rId6"/>
          <a:stretch>
            <a:fillRect/>
          </a:stretch>
        </p:blipFill>
        <p:spPr>
          <a:xfrm>
            <a:off x="4747928" y="1685924"/>
            <a:ext cx="2951184" cy="2212537"/>
          </a:xfrm>
          <a:prstGeom prst="rect">
            <a:avLst/>
          </a:prstGeom>
        </p:spPr>
      </p:pic>
      <p:pic>
        <p:nvPicPr>
          <p:cNvPr id="23" name="Picture 22">
            <a:extLst>
              <a:ext uri="{FF2B5EF4-FFF2-40B4-BE49-F238E27FC236}">
                <a16:creationId xmlns:a16="http://schemas.microsoft.com/office/drawing/2014/main" id="{874A1EBA-9E1E-919A-9A86-A59D697F2DF5}"/>
              </a:ext>
            </a:extLst>
          </p:cNvPr>
          <p:cNvPicPr>
            <a:picLocks noChangeAspect="1"/>
          </p:cNvPicPr>
          <p:nvPr/>
        </p:nvPicPr>
        <p:blipFill>
          <a:blip r:embed="rId7"/>
          <a:stretch>
            <a:fillRect/>
          </a:stretch>
        </p:blipFill>
        <p:spPr>
          <a:xfrm>
            <a:off x="4747928" y="4077656"/>
            <a:ext cx="2951184" cy="2212537"/>
          </a:xfrm>
          <a:prstGeom prst="rect">
            <a:avLst/>
          </a:prstGeom>
        </p:spPr>
      </p:pic>
      <p:pic>
        <p:nvPicPr>
          <p:cNvPr id="25" name="Picture 24">
            <a:extLst>
              <a:ext uri="{FF2B5EF4-FFF2-40B4-BE49-F238E27FC236}">
                <a16:creationId xmlns:a16="http://schemas.microsoft.com/office/drawing/2014/main" id="{8A438DB6-AEC7-E25F-3915-7F51DD82A2FD}"/>
              </a:ext>
            </a:extLst>
          </p:cNvPr>
          <p:cNvPicPr>
            <a:picLocks noChangeAspect="1"/>
          </p:cNvPicPr>
          <p:nvPr/>
        </p:nvPicPr>
        <p:blipFill>
          <a:blip r:embed="rId8"/>
          <a:stretch>
            <a:fillRect/>
          </a:stretch>
        </p:blipFill>
        <p:spPr>
          <a:xfrm>
            <a:off x="8109078" y="1685924"/>
            <a:ext cx="2951184" cy="2212537"/>
          </a:xfrm>
          <a:prstGeom prst="rect">
            <a:avLst/>
          </a:prstGeom>
        </p:spPr>
      </p:pic>
      <p:pic>
        <p:nvPicPr>
          <p:cNvPr id="27" name="Picture 26">
            <a:extLst>
              <a:ext uri="{FF2B5EF4-FFF2-40B4-BE49-F238E27FC236}">
                <a16:creationId xmlns:a16="http://schemas.microsoft.com/office/drawing/2014/main" id="{BDF0E8E0-727F-CAC1-4A8C-DDED2FB26735}"/>
              </a:ext>
            </a:extLst>
          </p:cNvPr>
          <p:cNvPicPr>
            <a:picLocks noChangeAspect="1"/>
          </p:cNvPicPr>
          <p:nvPr/>
        </p:nvPicPr>
        <p:blipFill>
          <a:blip r:embed="rId9"/>
          <a:stretch>
            <a:fillRect/>
          </a:stretch>
        </p:blipFill>
        <p:spPr>
          <a:xfrm>
            <a:off x="8109078" y="4071767"/>
            <a:ext cx="2951184" cy="2212537"/>
          </a:xfrm>
          <a:prstGeom prst="rect">
            <a:avLst/>
          </a:prstGeom>
        </p:spPr>
      </p:pic>
    </p:spTree>
    <p:extLst>
      <p:ext uri="{BB962C8B-B14F-4D97-AF65-F5344CB8AC3E}">
        <p14:creationId xmlns:p14="http://schemas.microsoft.com/office/powerpoint/2010/main" val="1974043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2574</TotalTime>
  <Words>1011</Words>
  <Application>Microsoft Macintosh PowerPoint</Application>
  <PresentationFormat>Widescreen</PresentationFormat>
  <Paragraphs>104</Paragraphs>
  <Slides>10</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Arial Black</vt:lpstr>
      <vt:lpstr>ArialMT</vt:lpstr>
      <vt:lpstr>Calibri</vt:lpstr>
      <vt:lpstr>Calibri Light</vt:lpstr>
      <vt:lpstr>Cambria Math</vt:lpstr>
      <vt:lpstr>Wingdings</vt:lpstr>
      <vt:lpstr>Office Theme</vt:lpstr>
      <vt:lpstr>PowerPoint Presentation</vt:lpstr>
      <vt:lpstr>Estimating depth of an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Jeremy Narag</dc:creator>
  <cp:lastModifiedBy>Mark Jeremy Narag</cp:lastModifiedBy>
  <cp:revision>22</cp:revision>
  <dcterms:created xsi:type="dcterms:W3CDTF">2022-06-18T10:51:29Z</dcterms:created>
  <dcterms:modified xsi:type="dcterms:W3CDTF">2022-06-27T17:19:12Z</dcterms:modified>
</cp:coreProperties>
</file>